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Lst>
  <p:notesMasterIdLst>
    <p:notesMasterId r:id="rId43"/>
  </p:notesMasterIdLst>
  <p:handoutMasterIdLst>
    <p:handoutMasterId r:id="rId44"/>
  </p:handoutMasterIdLst>
  <p:sldIdLst>
    <p:sldId id="256" r:id="rId2"/>
    <p:sldId id="315" r:id="rId3"/>
    <p:sldId id="286" r:id="rId4"/>
    <p:sldId id="278" r:id="rId5"/>
    <p:sldId id="257" r:id="rId6"/>
    <p:sldId id="284" r:id="rId7"/>
    <p:sldId id="261" r:id="rId8"/>
    <p:sldId id="291" r:id="rId9"/>
    <p:sldId id="302" r:id="rId10"/>
    <p:sldId id="295" r:id="rId11"/>
    <p:sldId id="277" r:id="rId12"/>
    <p:sldId id="303" r:id="rId13"/>
    <p:sldId id="292" r:id="rId14"/>
    <p:sldId id="273" r:id="rId15"/>
    <p:sldId id="281" r:id="rId16"/>
    <p:sldId id="274" r:id="rId17"/>
    <p:sldId id="264" r:id="rId18"/>
    <p:sldId id="305" r:id="rId19"/>
    <p:sldId id="263" r:id="rId20"/>
    <p:sldId id="266" r:id="rId21"/>
    <p:sldId id="306" r:id="rId22"/>
    <p:sldId id="307" r:id="rId23"/>
    <p:sldId id="308" r:id="rId24"/>
    <p:sldId id="267" r:id="rId25"/>
    <p:sldId id="313" r:id="rId26"/>
    <p:sldId id="309" r:id="rId27"/>
    <p:sldId id="268" r:id="rId28"/>
    <p:sldId id="288" r:id="rId29"/>
    <p:sldId id="289" r:id="rId30"/>
    <p:sldId id="298" r:id="rId31"/>
    <p:sldId id="299" r:id="rId32"/>
    <p:sldId id="312" r:id="rId33"/>
    <p:sldId id="270" r:id="rId34"/>
    <p:sldId id="310" r:id="rId35"/>
    <p:sldId id="272" r:id="rId36"/>
    <p:sldId id="280" r:id="rId37"/>
    <p:sldId id="275" r:id="rId38"/>
    <p:sldId id="269" r:id="rId39"/>
    <p:sldId id="285" r:id="rId40"/>
    <p:sldId id="314" r:id="rId41"/>
    <p:sldId id="283" r:id="rId42"/>
  </p:sldIdLst>
  <p:sldSz cx="12192000" cy="6858000"/>
  <p:notesSz cx="6858000" cy="9067800"/>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FB523-FAA0-4CD7-8A0E-035CAA3B53D4}" v="182" dt="2024-04-03T19:50:29.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92" y="18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arne Stroustrup" userId="feda092f62fc381e" providerId="LiveId" clId="{EA0FB523-FAA0-4CD7-8A0E-035CAA3B53D4}"/>
    <pc:docChg chg="custSel addSld delSld modSld">
      <pc:chgData name="Bjarne Stroustrup" userId="feda092f62fc381e" providerId="LiveId" clId="{EA0FB523-FAA0-4CD7-8A0E-035CAA3B53D4}" dt="2024-04-03T19:50:35.220" v="404" actId="1076"/>
      <pc:docMkLst>
        <pc:docMk/>
      </pc:docMkLst>
      <pc:sldChg chg="addSp modSp mod">
        <pc:chgData name="Bjarne Stroustrup" userId="feda092f62fc381e" providerId="LiveId" clId="{EA0FB523-FAA0-4CD7-8A0E-035CAA3B53D4}" dt="2024-04-03T19:50:35.220" v="404" actId="1076"/>
        <pc:sldMkLst>
          <pc:docMk/>
          <pc:sldMk cId="0" sldId="256"/>
        </pc:sldMkLst>
        <pc:spChg chg="add mod">
          <ac:chgData name="Bjarne Stroustrup" userId="feda092f62fc381e" providerId="LiveId" clId="{EA0FB523-FAA0-4CD7-8A0E-035CAA3B53D4}" dt="2024-04-03T19:50:35.220" v="404" actId="1076"/>
          <ac:spMkLst>
            <pc:docMk/>
            <pc:sldMk cId="0" sldId="256"/>
            <ac:spMk id="2" creationId="{F53CFCC1-BBA4-EA69-6AEA-78AA71FFA64F}"/>
          </ac:spMkLst>
        </pc:spChg>
      </pc:sldChg>
      <pc:sldChg chg="modSp mod">
        <pc:chgData name="Bjarne Stroustrup" userId="feda092f62fc381e" providerId="LiveId" clId="{EA0FB523-FAA0-4CD7-8A0E-035CAA3B53D4}" dt="2024-03-24T14:25:28.407" v="47" actId="20577"/>
        <pc:sldMkLst>
          <pc:docMk/>
          <pc:sldMk cId="0" sldId="278"/>
        </pc:sldMkLst>
        <pc:spChg chg="mod">
          <ac:chgData name="Bjarne Stroustrup" userId="feda092f62fc381e" providerId="LiveId" clId="{EA0FB523-FAA0-4CD7-8A0E-035CAA3B53D4}" dt="2024-03-24T14:25:28.407" v="47" actId="20577"/>
          <ac:spMkLst>
            <pc:docMk/>
            <pc:sldMk cId="0" sldId="278"/>
            <ac:spMk id="9219" creationId="{152A81D7-364B-C7CD-F44C-1CF497947A2D}"/>
          </ac:spMkLst>
        </pc:spChg>
      </pc:sldChg>
      <pc:sldChg chg="addSp modSp mod modNotesTx">
        <pc:chgData name="Bjarne Stroustrup" userId="feda092f62fc381e" providerId="LiveId" clId="{EA0FB523-FAA0-4CD7-8A0E-035CAA3B53D4}" dt="2024-03-25T13:55:04.122" v="401"/>
        <pc:sldMkLst>
          <pc:docMk/>
          <pc:sldMk cId="0" sldId="306"/>
        </pc:sldMkLst>
        <pc:picChg chg="mod">
          <ac:chgData name="Bjarne Stroustrup" userId="feda092f62fc381e" providerId="LiveId" clId="{EA0FB523-FAA0-4CD7-8A0E-035CAA3B53D4}" dt="2024-03-25T13:51:45.798" v="392" actId="167"/>
          <ac:picMkLst>
            <pc:docMk/>
            <pc:sldMk cId="0" sldId="306"/>
            <ac:picMk id="2" creationId="{84E6E042-08F3-4F99-D8A7-4F011B2A0EAC}"/>
          </ac:picMkLst>
        </pc:picChg>
        <pc:picChg chg="mod">
          <ac:chgData name="Bjarne Stroustrup" userId="feda092f62fc381e" providerId="LiveId" clId="{EA0FB523-FAA0-4CD7-8A0E-035CAA3B53D4}" dt="2024-03-25T13:52:35.868" v="397" actId="1076"/>
          <ac:picMkLst>
            <pc:docMk/>
            <pc:sldMk cId="0" sldId="306"/>
            <ac:picMk id="4" creationId="{83A70456-9621-9C70-BAA3-779836D5F1DB}"/>
          </ac:picMkLst>
        </pc:picChg>
        <pc:picChg chg="ord">
          <ac:chgData name="Bjarne Stroustrup" userId="feda092f62fc381e" providerId="LiveId" clId="{EA0FB523-FAA0-4CD7-8A0E-035CAA3B53D4}" dt="2024-03-25T13:51:51.054" v="393" actId="167"/>
          <ac:picMkLst>
            <pc:docMk/>
            <pc:sldMk cId="0" sldId="306"/>
            <ac:picMk id="8" creationId="{2B0EEC36-8752-3C74-F6AC-2AA6FFF4725F}"/>
          </ac:picMkLst>
        </pc:picChg>
        <pc:picChg chg="add mod ord">
          <ac:chgData name="Bjarne Stroustrup" userId="feda092f62fc381e" providerId="LiveId" clId="{EA0FB523-FAA0-4CD7-8A0E-035CAA3B53D4}" dt="2024-03-25T13:52:27.655" v="396" actId="166"/>
          <ac:picMkLst>
            <pc:docMk/>
            <pc:sldMk cId="0" sldId="306"/>
            <ac:picMk id="9" creationId="{83241A58-17E2-2DF1-0E01-B383ACB23F46}"/>
          </ac:picMkLst>
        </pc:picChg>
        <pc:picChg chg="ord">
          <ac:chgData name="Bjarne Stroustrup" userId="feda092f62fc381e" providerId="LiveId" clId="{EA0FB523-FAA0-4CD7-8A0E-035CAA3B53D4}" dt="2024-03-25T13:51:38.868" v="391" actId="167"/>
          <ac:picMkLst>
            <pc:docMk/>
            <pc:sldMk cId="0" sldId="306"/>
            <ac:picMk id="10" creationId="{D6B6A23A-3394-A5D1-C475-52D9862AA98D}"/>
          </ac:picMkLst>
        </pc:picChg>
        <pc:picChg chg="mod ord">
          <ac:chgData name="Bjarne Stroustrup" userId="feda092f62fc381e" providerId="LiveId" clId="{EA0FB523-FAA0-4CD7-8A0E-035CAA3B53D4}" dt="2024-03-25T13:53:04.768" v="398" actId="1076"/>
          <ac:picMkLst>
            <pc:docMk/>
            <pc:sldMk cId="0" sldId="306"/>
            <ac:picMk id="12" creationId="{124569A3-B3AB-2CF7-E153-EF7AFB81655B}"/>
          </ac:picMkLst>
        </pc:picChg>
      </pc:sldChg>
      <pc:sldChg chg="modSp">
        <pc:chgData name="Bjarne Stroustrup" userId="feda092f62fc381e" providerId="LiveId" clId="{EA0FB523-FAA0-4CD7-8A0E-035CAA3B53D4}" dt="2024-03-24T14:29:33.597" v="48" actId="1076"/>
        <pc:sldMkLst>
          <pc:docMk/>
          <pc:sldMk cId="0" sldId="309"/>
        </pc:sldMkLst>
        <pc:spChg chg="mod">
          <ac:chgData name="Bjarne Stroustrup" userId="feda092f62fc381e" providerId="LiveId" clId="{EA0FB523-FAA0-4CD7-8A0E-035CAA3B53D4}" dt="2024-03-24T14:29:33.597" v="48" actId="1076"/>
          <ac:spMkLst>
            <pc:docMk/>
            <pc:sldMk cId="0" sldId="309"/>
            <ac:spMk id="32773" creationId="{172E00B4-BE32-2EAB-EB8E-DE18ADD5D4BC}"/>
          </ac:spMkLst>
        </pc:spChg>
      </pc:sldChg>
      <pc:sldChg chg="modSp mod">
        <pc:chgData name="Bjarne Stroustrup" userId="feda092f62fc381e" providerId="LiveId" clId="{EA0FB523-FAA0-4CD7-8A0E-035CAA3B53D4}" dt="2024-03-24T14:39:44.078" v="379" actId="20577"/>
        <pc:sldMkLst>
          <pc:docMk/>
          <pc:sldMk cId="1238464958" sldId="315"/>
        </pc:sldMkLst>
        <pc:spChg chg="mod">
          <ac:chgData name="Bjarne Stroustrup" userId="feda092f62fc381e" providerId="LiveId" clId="{EA0FB523-FAA0-4CD7-8A0E-035CAA3B53D4}" dt="2024-03-24T14:39:44.078" v="379" actId="20577"/>
          <ac:spMkLst>
            <pc:docMk/>
            <pc:sldMk cId="1238464958" sldId="315"/>
            <ac:spMk id="3" creationId="{2F4B2050-35C9-E732-F924-90F100E5B4F7}"/>
          </ac:spMkLst>
        </pc:spChg>
      </pc:sldChg>
      <pc:sldChg chg="modSp new del mod modShow">
        <pc:chgData name="Bjarne Stroustrup" userId="feda092f62fc381e" providerId="LiveId" clId="{EA0FB523-FAA0-4CD7-8A0E-035CAA3B53D4}" dt="2024-03-24T14:35:26.918" v="87" actId="2696"/>
        <pc:sldMkLst>
          <pc:docMk/>
          <pc:sldMk cId="3432232457" sldId="316"/>
        </pc:sldMkLst>
        <pc:spChg chg="mod">
          <ac:chgData name="Bjarne Stroustrup" userId="feda092f62fc381e" providerId="LiveId" clId="{EA0FB523-FAA0-4CD7-8A0E-035CAA3B53D4}" dt="2024-03-24T14:34:57.187" v="64" actId="20577"/>
          <ac:spMkLst>
            <pc:docMk/>
            <pc:sldMk cId="3432232457" sldId="316"/>
            <ac:spMk id="2" creationId="{431AEDFD-BF9A-782B-CFCF-2A49E3511CCC}"/>
          </ac:spMkLst>
        </pc:spChg>
        <pc:spChg chg="mod">
          <ac:chgData name="Bjarne Stroustrup" userId="feda092f62fc381e" providerId="LiveId" clId="{EA0FB523-FAA0-4CD7-8A0E-035CAA3B53D4}" dt="2024-03-24T14:35:13.817" v="86" actId="20577"/>
          <ac:spMkLst>
            <pc:docMk/>
            <pc:sldMk cId="3432232457" sldId="316"/>
            <ac:spMk id="3" creationId="{969093FD-DBA2-6A5F-5918-3FB9B915C0B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5D500ADC-4C20-B373-A15D-8B192BFA336B}"/>
              </a:ext>
            </a:extLst>
          </p:cNvPr>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ea typeface="+mn-ea"/>
                <a:cs typeface="Arial" charset="0"/>
              </a:defRPr>
            </a:lvl1pPr>
          </a:lstStyle>
          <a:p>
            <a:pPr>
              <a:defRPr/>
            </a:pPr>
            <a:endParaRPr lang="en-US"/>
          </a:p>
        </p:txBody>
      </p:sp>
      <p:sp>
        <p:nvSpPr>
          <p:cNvPr id="94211" name="Rectangle 3">
            <a:extLst>
              <a:ext uri="{FF2B5EF4-FFF2-40B4-BE49-F238E27FC236}">
                <a16:creationId xmlns:a16="http://schemas.microsoft.com/office/drawing/2014/main" id="{55302ADB-D745-DE0A-4D4D-5994E12DCAF3}"/>
              </a:ext>
            </a:extLst>
          </p:cNvPr>
          <p:cNvSpPr>
            <a:spLocks noGrp="1" noChangeArrowheads="1"/>
          </p:cNvSpPr>
          <p:nvPr>
            <p:ph type="dt" sz="quarter"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ea typeface="+mn-ea"/>
                <a:cs typeface="Arial" charset="0"/>
              </a:defRPr>
            </a:lvl1pPr>
          </a:lstStyle>
          <a:p>
            <a:pPr>
              <a:defRPr/>
            </a:pPr>
            <a:endParaRPr lang="en-US"/>
          </a:p>
        </p:txBody>
      </p:sp>
      <p:sp>
        <p:nvSpPr>
          <p:cNvPr id="94212" name="Rectangle 4">
            <a:extLst>
              <a:ext uri="{FF2B5EF4-FFF2-40B4-BE49-F238E27FC236}">
                <a16:creationId xmlns:a16="http://schemas.microsoft.com/office/drawing/2014/main" id="{26AEBEDB-A0AB-B3C3-1A42-1D369C6B41BE}"/>
              </a:ext>
            </a:extLst>
          </p:cNvPr>
          <p:cNvSpPr>
            <a:spLocks noGrp="1" noChangeArrowheads="1"/>
          </p:cNvSpPr>
          <p:nvPr>
            <p:ph type="ftr" sz="quarter" idx="2"/>
          </p:nvPr>
        </p:nvSpPr>
        <p:spPr bwMode="auto">
          <a:xfrm>
            <a:off x="0" y="86121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ea typeface="+mn-ea"/>
                <a:cs typeface="Arial" charset="0"/>
              </a:defRPr>
            </a:lvl1pPr>
          </a:lstStyle>
          <a:p>
            <a:pPr>
              <a:defRPr/>
            </a:pPr>
            <a:endParaRPr lang="en-US"/>
          </a:p>
        </p:txBody>
      </p:sp>
      <p:sp>
        <p:nvSpPr>
          <p:cNvPr id="94213" name="Rectangle 5">
            <a:extLst>
              <a:ext uri="{FF2B5EF4-FFF2-40B4-BE49-F238E27FC236}">
                <a16:creationId xmlns:a16="http://schemas.microsoft.com/office/drawing/2014/main" id="{CCE9DC3A-CF9A-A8E0-AE5C-580ABBF4C721}"/>
              </a:ext>
            </a:extLst>
          </p:cNvPr>
          <p:cNvSpPr>
            <a:spLocks noGrp="1" noChangeArrowheads="1"/>
          </p:cNvSpPr>
          <p:nvPr>
            <p:ph type="sldNum" sz="quarter" idx="3"/>
          </p:nvPr>
        </p:nvSpPr>
        <p:spPr bwMode="auto">
          <a:xfrm>
            <a:off x="3884613" y="86121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smtClean="0">
                <a:latin typeface="+mn-lt"/>
              </a:defRPr>
            </a:lvl1pPr>
          </a:lstStyle>
          <a:p>
            <a:pPr>
              <a:defRPr/>
            </a:pPr>
            <a:fld id="{B3E4BC2B-C4F9-4743-86A4-81B94153BDE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DB41F15-3ECF-9519-2728-58183590B54B}"/>
              </a:ext>
            </a:extLst>
          </p:cNvPr>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ea typeface="+mn-ea"/>
                <a:cs typeface="Arial" charset="0"/>
              </a:defRPr>
            </a:lvl1pPr>
          </a:lstStyle>
          <a:p>
            <a:pPr>
              <a:defRPr/>
            </a:pPr>
            <a:endParaRPr lang="en-US"/>
          </a:p>
        </p:txBody>
      </p:sp>
      <p:sp>
        <p:nvSpPr>
          <p:cNvPr id="55299" name="Rectangle 3">
            <a:extLst>
              <a:ext uri="{FF2B5EF4-FFF2-40B4-BE49-F238E27FC236}">
                <a16:creationId xmlns:a16="http://schemas.microsoft.com/office/drawing/2014/main" id="{058F8A3D-9737-5E71-6962-89664A1C2EF3}"/>
              </a:ext>
            </a:extLst>
          </p:cNvPr>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ea typeface="+mn-ea"/>
                <a:cs typeface="Arial" charset="0"/>
              </a:defRPr>
            </a:lvl1pPr>
          </a:lstStyle>
          <a:p>
            <a:pPr>
              <a:defRPr/>
            </a:pPr>
            <a:endParaRPr lang="en-US"/>
          </a:p>
        </p:txBody>
      </p:sp>
      <p:sp>
        <p:nvSpPr>
          <p:cNvPr id="3076" name="Rectangle 4">
            <a:extLst>
              <a:ext uri="{FF2B5EF4-FFF2-40B4-BE49-F238E27FC236}">
                <a16:creationId xmlns:a16="http://schemas.microsoft.com/office/drawing/2014/main" id="{05EF4FAA-6AAF-0243-736C-C3AFCFE89096}"/>
              </a:ext>
            </a:extLst>
          </p:cNvPr>
          <p:cNvSpPr>
            <a:spLocks noGrp="1" noRot="1" noChangeAspect="1" noChangeArrowheads="1" noTextEdit="1"/>
          </p:cNvSpPr>
          <p:nvPr>
            <p:ph type="sldImg" idx="2"/>
          </p:nvPr>
        </p:nvSpPr>
        <p:spPr bwMode="auto">
          <a:xfrm>
            <a:off x="406400" y="679450"/>
            <a:ext cx="6045200" cy="3400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5">
            <a:extLst>
              <a:ext uri="{FF2B5EF4-FFF2-40B4-BE49-F238E27FC236}">
                <a16:creationId xmlns:a16="http://schemas.microsoft.com/office/drawing/2014/main" id="{5CEF7093-1233-2230-17E0-70EDCEF23E9F}"/>
              </a:ext>
            </a:extLst>
          </p:cNvPr>
          <p:cNvSpPr>
            <a:spLocks noGrp="1" noChangeArrowheads="1"/>
          </p:cNvSpPr>
          <p:nvPr>
            <p:ph type="body" sz="quarter" idx="3"/>
          </p:nvPr>
        </p:nvSpPr>
        <p:spPr bwMode="auto">
          <a:xfrm>
            <a:off x="685800" y="4306888"/>
            <a:ext cx="5486400" cy="40814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a:extLst>
              <a:ext uri="{FF2B5EF4-FFF2-40B4-BE49-F238E27FC236}">
                <a16:creationId xmlns:a16="http://schemas.microsoft.com/office/drawing/2014/main" id="{0E98CC07-95A9-6D39-8B43-00976B6979C4}"/>
              </a:ext>
            </a:extLst>
          </p:cNvPr>
          <p:cNvSpPr>
            <a:spLocks noGrp="1" noChangeArrowheads="1"/>
          </p:cNvSpPr>
          <p:nvPr>
            <p:ph type="ftr" sz="quarter" idx="4"/>
          </p:nvPr>
        </p:nvSpPr>
        <p:spPr bwMode="auto">
          <a:xfrm>
            <a:off x="0" y="86121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ea typeface="+mn-ea"/>
                <a:cs typeface="Arial" charset="0"/>
              </a:defRPr>
            </a:lvl1pPr>
          </a:lstStyle>
          <a:p>
            <a:pPr>
              <a:defRPr/>
            </a:pPr>
            <a:endParaRPr lang="en-US"/>
          </a:p>
        </p:txBody>
      </p:sp>
      <p:sp>
        <p:nvSpPr>
          <p:cNvPr id="55303" name="Rectangle 7">
            <a:extLst>
              <a:ext uri="{FF2B5EF4-FFF2-40B4-BE49-F238E27FC236}">
                <a16:creationId xmlns:a16="http://schemas.microsoft.com/office/drawing/2014/main" id="{F49DA241-F925-6745-8D4E-41571950C0B1}"/>
              </a:ext>
            </a:extLst>
          </p:cNvPr>
          <p:cNvSpPr>
            <a:spLocks noGrp="1" noChangeArrowheads="1"/>
          </p:cNvSpPr>
          <p:nvPr>
            <p:ph type="sldNum" sz="quarter" idx="5"/>
          </p:nvPr>
        </p:nvSpPr>
        <p:spPr bwMode="auto">
          <a:xfrm>
            <a:off x="3884613" y="86121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smtClean="0">
                <a:latin typeface="+mn-lt"/>
              </a:defRPr>
            </a:lvl1pPr>
          </a:lstStyle>
          <a:p>
            <a:pPr>
              <a:defRPr/>
            </a:pPr>
            <a:fld id="{249B9A9E-9876-4D5B-A63F-C3270BAD9C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Ufp8weYYDE8?si=Wa5QPA0TsOxgK4P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FF2A365-85B7-6058-68BD-D93F40CCBDF1}"/>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CACBF2DC-9582-F630-7415-595F0C8CE2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Imagine that you are standing in front of a class of students. Some have never programmed before. Some have learned a variety of good and bad programming from the Web. Some think they know everything. What can you tell them to get them interested to learn systematically and constructively.</a:t>
            </a:r>
          </a:p>
        </p:txBody>
      </p:sp>
      <p:sp>
        <p:nvSpPr>
          <p:cNvPr id="6148" name="Slide Number Placeholder 3">
            <a:extLst>
              <a:ext uri="{FF2B5EF4-FFF2-40B4-BE49-F238E27FC236}">
                <a16:creationId xmlns:a16="http://schemas.microsoft.com/office/drawing/2014/main" id="{DAEEBA43-ECEF-F54D-701B-DCC3085D6A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48C574A-477A-428B-BE72-B149447EAEF9}"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F913600-64E3-B77D-33EC-5F62DC0D4A25}"/>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F17D61D2-EFC1-6F80-AE1E-4750E3BD47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Marvin, the martian</a:t>
            </a:r>
          </a:p>
        </p:txBody>
      </p:sp>
      <p:sp>
        <p:nvSpPr>
          <p:cNvPr id="36868" name="Slide Number Placeholder 3">
            <a:extLst>
              <a:ext uri="{FF2B5EF4-FFF2-40B4-BE49-F238E27FC236}">
                <a16:creationId xmlns:a16="http://schemas.microsoft.com/office/drawing/2014/main" id="{FF5788B0-FFD2-0BC2-CCFA-98ACB782B2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177FE76-C1D8-4F73-AB17-3A7FD8750CD0}" type="slidenum">
              <a:rPr lang="en-US" altLang="en-US">
                <a:latin typeface="Calibri" panose="020F0502020204030204" pitchFamily="34" charset="0"/>
              </a:rPr>
              <a:pPr fontAlgn="base">
                <a:spcBef>
                  <a:spcPct val="0"/>
                </a:spcBef>
                <a:spcAft>
                  <a:spcPct val="0"/>
                </a:spcAft>
              </a:pPr>
              <a:t>30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8BB070A-0BDE-01BA-6FD2-8FA297136B42}"/>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264EECE6-96F7-DBB8-DEE1-DD3B64B3FB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8196" name="Slide Number Placeholder 3">
            <a:extLst>
              <a:ext uri="{FF2B5EF4-FFF2-40B4-BE49-F238E27FC236}">
                <a16:creationId xmlns:a16="http://schemas.microsoft.com/office/drawing/2014/main" id="{9B6AA74E-581D-2CEA-B668-04294CB398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3F83197A-9E96-4F58-B790-4FF40112D1DC}" type="slidenum">
              <a:rPr lang="en-US" altLang="en-US">
                <a:latin typeface="Arial" panose="020B0604020202020204" pitchFamily="34" charset="0"/>
                <a:ea typeface="ＭＳ Ｐゴシック" panose="020B0600070205080204" pitchFamily="34" charset="-128"/>
              </a:rPr>
              <a:pPr fontAlgn="base">
                <a:spcBef>
                  <a:spcPct val="0"/>
                </a:spcBef>
                <a:spcAft>
                  <a:spcPct val="0"/>
                </a:spcAft>
              </a:pPr>
              <a:t>3</a:t>
            </a:fld>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 watch. Coffee machine. Robot arm.</a:t>
            </a:r>
          </a:p>
        </p:txBody>
      </p:sp>
      <p:sp>
        <p:nvSpPr>
          <p:cNvPr id="4" name="Slide Number Placeholder 3"/>
          <p:cNvSpPr>
            <a:spLocks noGrp="1"/>
          </p:cNvSpPr>
          <p:nvPr>
            <p:ph type="sldNum" sz="quarter" idx="5"/>
          </p:nvPr>
        </p:nvSpPr>
        <p:spPr/>
        <p:txBody>
          <a:bodyPr/>
          <a:lstStyle/>
          <a:p>
            <a:pPr>
              <a:defRPr/>
            </a:pPr>
            <a:fld id="{249B9A9E-9876-4D5B-A63F-C3270BAD9CDC}" type="slidenum">
              <a:rPr lang="en-US" altLang="en-US" smtClean="0"/>
              <a:pPr>
                <a:defRPr/>
              </a:pPr>
              <a:t>16</a:t>
            </a:fld>
            <a:endParaRPr lang="en-US" altLang="en-US"/>
          </a:p>
        </p:txBody>
      </p:sp>
    </p:spTree>
    <p:extLst>
      <p:ext uri="{BB962C8B-B14F-4D97-AF65-F5344CB8AC3E}">
        <p14:creationId xmlns:p14="http://schemas.microsoft.com/office/powerpoint/2010/main" val="308797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marine diesel engine (engineer at cylinder head 5). Container ship.</a:t>
            </a:r>
          </a:p>
        </p:txBody>
      </p:sp>
      <p:sp>
        <p:nvSpPr>
          <p:cNvPr id="4" name="Slide Number Placeholder 3"/>
          <p:cNvSpPr>
            <a:spLocks noGrp="1"/>
          </p:cNvSpPr>
          <p:nvPr>
            <p:ph type="sldNum" sz="quarter" idx="5"/>
          </p:nvPr>
        </p:nvSpPr>
        <p:spPr/>
        <p:txBody>
          <a:bodyPr/>
          <a:lstStyle/>
          <a:p>
            <a:pPr>
              <a:defRPr/>
            </a:pPr>
            <a:fld id="{249B9A9E-9876-4D5B-A63F-C3270BAD9CDC}" type="slidenum">
              <a:rPr lang="en-US" altLang="en-US" smtClean="0"/>
              <a:pPr>
                <a:defRPr/>
              </a:pPr>
              <a:t>17</a:t>
            </a:fld>
            <a:endParaRPr lang="en-US" altLang="en-US"/>
          </a:p>
        </p:txBody>
      </p:sp>
    </p:spTree>
    <p:extLst>
      <p:ext uri="{BB962C8B-B14F-4D97-AF65-F5344CB8AC3E}">
        <p14:creationId xmlns:p14="http://schemas.microsoft.com/office/powerpoint/2010/main" val="338692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Mars rover and helicopter. Space X rocket launch</a:t>
            </a:r>
          </a:p>
        </p:txBody>
      </p:sp>
      <p:sp>
        <p:nvSpPr>
          <p:cNvPr id="4" name="Slide Number Placeholder 3"/>
          <p:cNvSpPr>
            <a:spLocks noGrp="1"/>
          </p:cNvSpPr>
          <p:nvPr>
            <p:ph type="sldNum" sz="quarter" idx="5"/>
          </p:nvPr>
        </p:nvSpPr>
        <p:spPr/>
        <p:txBody>
          <a:bodyPr/>
          <a:lstStyle/>
          <a:p>
            <a:pPr>
              <a:defRPr/>
            </a:pPr>
            <a:fld id="{249B9A9E-9876-4D5B-A63F-C3270BAD9CDC}" type="slidenum">
              <a:rPr lang="en-US" altLang="en-US" smtClean="0"/>
              <a:pPr>
                <a:defRPr/>
              </a:pPr>
              <a:t>18</a:t>
            </a:fld>
            <a:endParaRPr lang="en-US" altLang="en-US"/>
          </a:p>
        </p:txBody>
      </p:sp>
    </p:spTree>
    <p:extLst>
      <p:ext uri="{BB962C8B-B14F-4D97-AF65-F5344CB8AC3E}">
        <p14:creationId xmlns:p14="http://schemas.microsoft.com/office/powerpoint/2010/main" val="360420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 am not a games expert. </a:t>
            </a:r>
            <a:r>
              <a:rPr lang="en-US">
                <a:hlinkClick r:id="rId3"/>
              </a:rPr>
              <a:t>https://youtu.be/Ufp8weYYDE8?si=Wa5QPA0TsOxgK4Pt</a:t>
            </a:r>
            <a:endParaRPr lang="en-US" dirty="0"/>
          </a:p>
        </p:txBody>
      </p:sp>
      <p:sp>
        <p:nvSpPr>
          <p:cNvPr id="4" name="Slide Number Placeholder 3"/>
          <p:cNvSpPr>
            <a:spLocks noGrp="1"/>
          </p:cNvSpPr>
          <p:nvPr>
            <p:ph type="sldNum" sz="quarter" idx="5"/>
          </p:nvPr>
        </p:nvSpPr>
        <p:spPr/>
        <p:txBody>
          <a:bodyPr/>
          <a:lstStyle/>
          <a:p>
            <a:pPr>
              <a:defRPr/>
            </a:pPr>
            <a:fld id="{249B9A9E-9876-4D5B-A63F-C3270BAD9CDC}" type="slidenum">
              <a:rPr lang="en-US" altLang="en-US" smtClean="0"/>
              <a:pPr>
                <a:defRPr/>
              </a:pPr>
              <a:t>21</a:t>
            </a:fld>
            <a:endParaRPr lang="en-US" altLang="en-US"/>
          </a:p>
        </p:txBody>
      </p:sp>
    </p:spTree>
    <p:extLst>
      <p:ext uri="{BB962C8B-B14F-4D97-AF65-F5344CB8AC3E}">
        <p14:creationId xmlns:p14="http://schemas.microsoft.com/office/powerpoint/2010/main" val="84998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Wall St. Morgan Stanley and Stroustrup’s Draper Prize.</a:t>
            </a:r>
          </a:p>
        </p:txBody>
      </p:sp>
      <p:sp>
        <p:nvSpPr>
          <p:cNvPr id="4" name="Slide Number Placeholder 3"/>
          <p:cNvSpPr>
            <a:spLocks noGrp="1"/>
          </p:cNvSpPr>
          <p:nvPr>
            <p:ph type="sldNum" sz="quarter" idx="5"/>
          </p:nvPr>
        </p:nvSpPr>
        <p:spPr/>
        <p:txBody>
          <a:bodyPr/>
          <a:lstStyle/>
          <a:p>
            <a:pPr>
              <a:defRPr/>
            </a:pPr>
            <a:fld id="{249B9A9E-9876-4D5B-A63F-C3270BAD9CDC}" type="slidenum">
              <a:rPr lang="en-US" altLang="en-US" smtClean="0"/>
              <a:pPr>
                <a:defRPr/>
              </a:pPr>
              <a:t>22</a:t>
            </a:fld>
            <a:endParaRPr lang="en-US" altLang="en-US"/>
          </a:p>
        </p:txBody>
      </p:sp>
    </p:spTree>
    <p:extLst>
      <p:ext uri="{BB962C8B-B14F-4D97-AF65-F5344CB8AC3E}">
        <p14:creationId xmlns:p14="http://schemas.microsoft.com/office/powerpoint/2010/main" val="6606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 folding. Cat scanner with display. Dental scanner.</a:t>
            </a:r>
          </a:p>
        </p:txBody>
      </p:sp>
      <p:sp>
        <p:nvSpPr>
          <p:cNvPr id="4" name="Slide Number Placeholder 3"/>
          <p:cNvSpPr>
            <a:spLocks noGrp="1"/>
          </p:cNvSpPr>
          <p:nvPr>
            <p:ph type="sldNum" sz="quarter" idx="5"/>
          </p:nvPr>
        </p:nvSpPr>
        <p:spPr/>
        <p:txBody>
          <a:bodyPr/>
          <a:lstStyle/>
          <a:p>
            <a:pPr>
              <a:defRPr/>
            </a:pPr>
            <a:fld id="{249B9A9E-9876-4D5B-A63F-C3270BAD9CDC}" type="slidenum">
              <a:rPr lang="en-US" altLang="en-US" smtClean="0"/>
              <a:pPr>
                <a:defRPr/>
              </a:pPr>
              <a:t>23</a:t>
            </a:fld>
            <a:endParaRPr lang="en-US" altLang="en-US"/>
          </a:p>
        </p:txBody>
      </p:sp>
    </p:spTree>
    <p:extLst>
      <p:ext uri="{BB962C8B-B14F-4D97-AF65-F5344CB8AC3E}">
        <p14:creationId xmlns:p14="http://schemas.microsoft.com/office/powerpoint/2010/main" val="3688151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255F13E-07CC-6978-D618-0542BBF1B3AB}"/>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E71E4682-6077-85B0-E8CF-E0C788793B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Monitoring station for Keck telescope, Mauna Kea, Hawaii. Server farm</a:t>
            </a:r>
          </a:p>
        </p:txBody>
      </p:sp>
      <p:sp>
        <p:nvSpPr>
          <p:cNvPr id="34820" name="Slide Number Placeholder 3">
            <a:extLst>
              <a:ext uri="{FF2B5EF4-FFF2-40B4-BE49-F238E27FC236}">
                <a16:creationId xmlns:a16="http://schemas.microsoft.com/office/drawing/2014/main" id="{4BBF6F86-34FC-07B9-DCB7-190BC00D4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8C785FB-419F-4206-94AE-7E95A0AF0BC3}" type="slidenum">
              <a:rPr lang="en-US" altLang="en-US">
                <a:latin typeface="Calibri" panose="020F0502020204030204" pitchFamily="34" charset="0"/>
              </a:rPr>
              <a:pPr fontAlgn="base">
                <a:spcBef>
                  <a:spcPct val="0"/>
                </a:spcBef>
                <a:spcAft>
                  <a:spcPct val="0"/>
                </a:spcAft>
              </a:pPr>
              <a:t>27</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470A10-C67C-2FDE-768E-B3AEF092890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C40BA16-FB08-52E5-44B0-C0AC84FCAF49}"/>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6" name="Slide Number Placeholder 5">
            <a:extLst>
              <a:ext uri="{FF2B5EF4-FFF2-40B4-BE49-F238E27FC236}">
                <a16:creationId xmlns:a16="http://schemas.microsoft.com/office/drawing/2014/main" id="{D553FC91-E6B6-BDF7-DA57-4E5BCC58B763}"/>
              </a:ext>
            </a:extLst>
          </p:cNvPr>
          <p:cNvSpPr>
            <a:spLocks noGrp="1"/>
          </p:cNvSpPr>
          <p:nvPr>
            <p:ph type="sldNum" sz="quarter" idx="12"/>
          </p:nvPr>
        </p:nvSpPr>
        <p:spPr/>
        <p:txBody>
          <a:bodyPr/>
          <a:lstStyle>
            <a:lvl1pPr>
              <a:defRPr/>
            </a:lvl1pPr>
          </a:lstStyle>
          <a:p>
            <a:pPr>
              <a:defRPr/>
            </a:pPr>
            <a:fld id="{22A519FB-D2A6-45C1-92B7-0268446C928E}" type="slidenum">
              <a:rPr lang="en-US" altLang="en-US"/>
              <a:pPr>
                <a:defRPr/>
              </a:pPr>
              <a:t>‹#›</a:t>
            </a:fld>
            <a:endParaRPr lang="en-US" altLang="en-US" dirty="0"/>
          </a:p>
        </p:txBody>
      </p:sp>
    </p:spTree>
    <p:extLst>
      <p:ext uri="{BB962C8B-B14F-4D97-AF65-F5344CB8AC3E}">
        <p14:creationId xmlns:p14="http://schemas.microsoft.com/office/powerpoint/2010/main" val="40510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AABB6-DAFE-CF38-93D8-EA5182AAD48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8C24E1F-9ADA-66FE-7D16-F64209928E87}"/>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6" name="Slide Number Placeholder 5">
            <a:extLst>
              <a:ext uri="{FF2B5EF4-FFF2-40B4-BE49-F238E27FC236}">
                <a16:creationId xmlns:a16="http://schemas.microsoft.com/office/drawing/2014/main" id="{30D5CB57-1EAE-FAC2-FEEC-E02359ED528F}"/>
              </a:ext>
            </a:extLst>
          </p:cNvPr>
          <p:cNvSpPr>
            <a:spLocks noGrp="1"/>
          </p:cNvSpPr>
          <p:nvPr>
            <p:ph type="sldNum" sz="quarter" idx="12"/>
          </p:nvPr>
        </p:nvSpPr>
        <p:spPr/>
        <p:txBody>
          <a:bodyPr/>
          <a:lstStyle>
            <a:lvl1pPr>
              <a:defRPr/>
            </a:lvl1pPr>
          </a:lstStyle>
          <a:p>
            <a:pPr>
              <a:defRPr/>
            </a:pPr>
            <a:fld id="{2C7643DE-5CEA-41D1-9C2C-917F029E3ED3}" type="slidenum">
              <a:rPr lang="en-US" altLang="en-US"/>
              <a:pPr>
                <a:defRPr/>
              </a:pPr>
              <a:t>‹#›</a:t>
            </a:fld>
            <a:endParaRPr lang="en-US" altLang="en-US" dirty="0"/>
          </a:p>
        </p:txBody>
      </p:sp>
    </p:spTree>
    <p:extLst>
      <p:ext uri="{BB962C8B-B14F-4D97-AF65-F5344CB8AC3E}">
        <p14:creationId xmlns:p14="http://schemas.microsoft.com/office/powerpoint/2010/main" val="109899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7CA63-D87A-AF31-6D70-C00B1ED8F0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E17023A-8E75-AD48-5E54-E5BDA6B5E10A}"/>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6" name="Slide Number Placeholder 5">
            <a:extLst>
              <a:ext uri="{FF2B5EF4-FFF2-40B4-BE49-F238E27FC236}">
                <a16:creationId xmlns:a16="http://schemas.microsoft.com/office/drawing/2014/main" id="{40B947BB-26F2-99FE-17D9-00E2F73737B7}"/>
              </a:ext>
            </a:extLst>
          </p:cNvPr>
          <p:cNvSpPr>
            <a:spLocks noGrp="1"/>
          </p:cNvSpPr>
          <p:nvPr>
            <p:ph type="sldNum" sz="quarter" idx="12"/>
          </p:nvPr>
        </p:nvSpPr>
        <p:spPr/>
        <p:txBody>
          <a:bodyPr/>
          <a:lstStyle>
            <a:lvl1pPr>
              <a:defRPr/>
            </a:lvl1pPr>
          </a:lstStyle>
          <a:p>
            <a:pPr>
              <a:defRPr/>
            </a:pPr>
            <a:fld id="{DF96D25F-DC58-485B-841A-3B6A35D7F6A9}" type="slidenum">
              <a:rPr lang="en-US" altLang="en-US"/>
              <a:pPr>
                <a:defRPr/>
              </a:pPr>
              <a:t>‹#›</a:t>
            </a:fld>
            <a:endParaRPr lang="en-US" altLang="en-US" dirty="0"/>
          </a:p>
        </p:txBody>
      </p:sp>
    </p:spTree>
    <p:extLst>
      <p:ext uri="{BB962C8B-B14F-4D97-AF65-F5344CB8AC3E}">
        <p14:creationId xmlns:p14="http://schemas.microsoft.com/office/powerpoint/2010/main" val="4109505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F6C1301-5A8C-E7C2-4670-36694A186E2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5E89FB1-1762-646A-F2F2-4FF735250F80}"/>
              </a:ext>
            </a:extLst>
          </p:cNvPr>
          <p:cNvSpPr>
            <a:spLocks noGrp="1" noChangeArrowheads="1"/>
          </p:cNvSpPr>
          <p:nvPr>
            <p:ph type="ftr" sz="quarter" idx="11"/>
          </p:nvPr>
        </p:nvSpPr>
        <p:spPr/>
        <p:txBody>
          <a:bodyPr/>
          <a:lstStyle>
            <a:lvl1pPr>
              <a:defRPr/>
            </a:lvl1pPr>
          </a:lstStyle>
          <a:p>
            <a:pPr>
              <a:defRPr/>
            </a:pPr>
            <a:r>
              <a:rPr lang="en-US"/>
              <a:t>Stroustrup/Programming/2024/Chapter1</a:t>
            </a:r>
          </a:p>
        </p:txBody>
      </p:sp>
      <p:sp>
        <p:nvSpPr>
          <p:cNvPr id="8" name="Rectangle 6">
            <a:extLst>
              <a:ext uri="{FF2B5EF4-FFF2-40B4-BE49-F238E27FC236}">
                <a16:creationId xmlns:a16="http://schemas.microsoft.com/office/drawing/2014/main" id="{B9A51C1F-A5E6-CBEC-87B0-09B72A102DAB}"/>
              </a:ext>
            </a:extLst>
          </p:cNvPr>
          <p:cNvSpPr>
            <a:spLocks noGrp="1" noChangeArrowheads="1"/>
          </p:cNvSpPr>
          <p:nvPr>
            <p:ph type="sldNum" sz="quarter" idx="12"/>
          </p:nvPr>
        </p:nvSpPr>
        <p:spPr/>
        <p:txBody>
          <a:bodyPr/>
          <a:lstStyle>
            <a:lvl1pPr>
              <a:defRPr smtClean="0"/>
            </a:lvl1pPr>
          </a:lstStyle>
          <a:p>
            <a:pPr>
              <a:defRPr/>
            </a:pPr>
            <a:fld id="{CC7BE108-3542-41BA-82B8-24810C4EDE85}" type="slidenum">
              <a:rPr lang="en-US" altLang="en-US"/>
              <a:pPr>
                <a:defRPr/>
              </a:pPr>
              <a:t>‹#›</a:t>
            </a:fld>
            <a:endParaRPr lang="en-US" altLang="en-US"/>
          </a:p>
        </p:txBody>
      </p:sp>
    </p:spTree>
    <p:extLst>
      <p:ext uri="{BB962C8B-B14F-4D97-AF65-F5344CB8AC3E}">
        <p14:creationId xmlns:p14="http://schemas.microsoft.com/office/powerpoint/2010/main" val="247052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FC3B3-B350-69E7-0208-E8229D50D2F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B0A8ECD-4339-0FDA-39AD-3F751C4538C3}"/>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6" name="Slide Number Placeholder 5">
            <a:extLst>
              <a:ext uri="{FF2B5EF4-FFF2-40B4-BE49-F238E27FC236}">
                <a16:creationId xmlns:a16="http://schemas.microsoft.com/office/drawing/2014/main" id="{295CE1EB-61CA-C598-00AF-4111E0245999}"/>
              </a:ext>
            </a:extLst>
          </p:cNvPr>
          <p:cNvSpPr>
            <a:spLocks noGrp="1"/>
          </p:cNvSpPr>
          <p:nvPr>
            <p:ph type="sldNum" sz="quarter" idx="12"/>
          </p:nvPr>
        </p:nvSpPr>
        <p:spPr/>
        <p:txBody>
          <a:bodyPr/>
          <a:lstStyle>
            <a:lvl1pPr>
              <a:defRPr/>
            </a:lvl1pPr>
          </a:lstStyle>
          <a:p>
            <a:pPr>
              <a:defRPr/>
            </a:pPr>
            <a:fld id="{A8C42FC0-8146-4F40-AEAF-84E2EC83B2CA}" type="slidenum">
              <a:rPr lang="en-US" altLang="en-US"/>
              <a:pPr>
                <a:defRPr/>
              </a:pPr>
              <a:t>‹#›</a:t>
            </a:fld>
            <a:endParaRPr lang="en-US" altLang="en-US" dirty="0"/>
          </a:p>
        </p:txBody>
      </p:sp>
    </p:spTree>
    <p:extLst>
      <p:ext uri="{BB962C8B-B14F-4D97-AF65-F5344CB8AC3E}">
        <p14:creationId xmlns:p14="http://schemas.microsoft.com/office/powerpoint/2010/main" val="353826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437D6-1474-E9F1-64DE-904F30FD053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1BB8500-BEAC-E674-A7BC-141D5C30AE69}"/>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6" name="Slide Number Placeholder 5">
            <a:extLst>
              <a:ext uri="{FF2B5EF4-FFF2-40B4-BE49-F238E27FC236}">
                <a16:creationId xmlns:a16="http://schemas.microsoft.com/office/drawing/2014/main" id="{B02858BC-97DD-3BA9-B1A8-C8B8256E6C36}"/>
              </a:ext>
            </a:extLst>
          </p:cNvPr>
          <p:cNvSpPr>
            <a:spLocks noGrp="1"/>
          </p:cNvSpPr>
          <p:nvPr>
            <p:ph type="sldNum" sz="quarter" idx="12"/>
          </p:nvPr>
        </p:nvSpPr>
        <p:spPr/>
        <p:txBody>
          <a:bodyPr/>
          <a:lstStyle>
            <a:lvl1pPr>
              <a:defRPr/>
            </a:lvl1pPr>
          </a:lstStyle>
          <a:p>
            <a:pPr>
              <a:defRPr/>
            </a:pPr>
            <a:fld id="{33AC7592-CA10-4E81-85F5-46902AA2DC0A}" type="slidenum">
              <a:rPr lang="en-US" altLang="en-US"/>
              <a:pPr>
                <a:defRPr/>
              </a:pPr>
              <a:t>‹#›</a:t>
            </a:fld>
            <a:endParaRPr lang="en-US" altLang="en-US" dirty="0"/>
          </a:p>
        </p:txBody>
      </p:sp>
    </p:spTree>
    <p:extLst>
      <p:ext uri="{BB962C8B-B14F-4D97-AF65-F5344CB8AC3E}">
        <p14:creationId xmlns:p14="http://schemas.microsoft.com/office/powerpoint/2010/main" val="249560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B1ACB92-7D6B-DA09-05DE-269B210F7A5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6AB7533-CF10-72B6-8254-E8D9E6706FD1}"/>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7" name="Slide Number Placeholder 5">
            <a:extLst>
              <a:ext uri="{FF2B5EF4-FFF2-40B4-BE49-F238E27FC236}">
                <a16:creationId xmlns:a16="http://schemas.microsoft.com/office/drawing/2014/main" id="{4716DDCF-A044-AB41-E5C3-6CF2DD8C554F}"/>
              </a:ext>
            </a:extLst>
          </p:cNvPr>
          <p:cNvSpPr>
            <a:spLocks noGrp="1"/>
          </p:cNvSpPr>
          <p:nvPr>
            <p:ph type="sldNum" sz="quarter" idx="12"/>
          </p:nvPr>
        </p:nvSpPr>
        <p:spPr/>
        <p:txBody>
          <a:bodyPr/>
          <a:lstStyle>
            <a:lvl1pPr>
              <a:defRPr/>
            </a:lvl1pPr>
          </a:lstStyle>
          <a:p>
            <a:pPr>
              <a:defRPr/>
            </a:pPr>
            <a:fld id="{CE6BD5ED-B49E-427C-B867-907883204C94}" type="slidenum">
              <a:rPr lang="en-US" altLang="en-US"/>
              <a:pPr>
                <a:defRPr/>
              </a:pPr>
              <a:t>‹#›</a:t>
            </a:fld>
            <a:endParaRPr lang="en-US" altLang="en-US" dirty="0"/>
          </a:p>
        </p:txBody>
      </p:sp>
    </p:spTree>
    <p:extLst>
      <p:ext uri="{BB962C8B-B14F-4D97-AF65-F5344CB8AC3E}">
        <p14:creationId xmlns:p14="http://schemas.microsoft.com/office/powerpoint/2010/main" val="131762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8CF251D-BFFA-2B6F-CA9C-E5770AC0259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7B86D75-0FDE-1648-0D11-B6F5D5B71E2D}"/>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9" name="Slide Number Placeholder 5">
            <a:extLst>
              <a:ext uri="{FF2B5EF4-FFF2-40B4-BE49-F238E27FC236}">
                <a16:creationId xmlns:a16="http://schemas.microsoft.com/office/drawing/2014/main" id="{DE54C98A-207B-BAEF-A559-A1CD78630E9E}"/>
              </a:ext>
            </a:extLst>
          </p:cNvPr>
          <p:cNvSpPr>
            <a:spLocks noGrp="1"/>
          </p:cNvSpPr>
          <p:nvPr>
            <p:ph type="sldNum" sz="quarter" idx="12"/>
          </p:nvPr>
        </p:nvSpPr>
        <p:spPr/>
        <p:txBody>
          <a:bodyPr/>
          <a:lstStyle>
            <a:lvl1pPr>
              <a:defRPr/>
            </a:lvl1pPr>
          </a:lstStyle>
          <a:p>
            <a:pPr>
              <a:defRPr/>
            </a:pPr>
            <a:fld id="{28519582-B5F1-476F-BFCB-30985E9EBA91}" type="slidenum">
              <a:rPr lang="en-US" altLang="en-US"/>
              <a:pPr>
                <a:defRPr/>
              </a:pPr>
              <a:t>‹#›</a:t>
            </a:fld>
            <a:endParaRPr lang="en-US" altLang="en-US" dirty="0"/>
          </a:p>
        </p:txBody>
      </p:sp>
    </p:spTree>
    <p:extLst>
      <p:ext uri="{BB962C8B-B14F-4D97-AF65-F5344CB8AC3E}">
        <p14:creationId xmlns:p14="http://schemas.microsoft.com/office/powerpoint/2010/main" val="221419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465E1B5-12BB-483A-2F8C-7444B1D8677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D85AD85-A925-5984-D03F-CCC8335B91F2}"/>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5" name="Slide Number Placeholder 5">
            <a:extLst>
              <a:ext uri="{FF2B5EF4-FFF2-40B4-BE49-F238E27FC236}">
                <a16:creationId xmlns:a16="http://schemas.microsoft.com/office/drawing/2014/main" id="{E3D11D34-27C9-130F-E535-06CBDF93336E}"/>
              </a:ext>
            </a:extLst>
          </p:cNvPr>
          <p:cNvSpPr>
            <a:spLocks noGrp="1"/>
          </p:cNvSpPr>
          <p:nvPr>
            <p:ph type="sldNum" sz="quarter" idx="12"/>
          </p:nvPr>
        </p:nvSpPr>
        <p:spPr/>
        <p:txBody>
          <a:bodyPr/>
          <a:lstStyle>
            <a:lvl1pPr>
              <a:defRPr/>
            </a:lvl1pPr>
          </a:lstStyle>
          <a:p>
            <a:pPr>
              <a:defRPr/>
            </a:pPr>
            <a:fld id="{6693E250-A180-434A-A181-854534580229}" type="slidenum">
              <a:rPr lang="en-US" altLang="en-US"/>
              <a:pPr>
                <a:defRPr/>
              </a:pPr>
              <a:t>‹#›</a:t>
            </a:fld>
            <a:endParaRPr lang="en-US" altLang="en-US" dirty="0"/>
          </a:p>
        </p:txBody>
      </p:sp>
    </p:spTree>
    <p:extLst>
      <p:ext uri="{BB962C8B-B14F-4D97-AF65-F5344CB8AC3E}">
        <p14:creationId xmlns:p14="http://schemas.microsoft.com/office/powerpoint/2010/main" val="320774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C71F1E5-76F3-C456-B678-E733228ACF15}"/>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4337419-D70F-B2AA-AD02-832AA76B6F3C}"/>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4" name="Slide Number Placeholder 5">
            <a:extLst>
              <a:ext uri="{FF2B5EF4-FFF2-40B4-BE49-F238E27FC236}">
                <a16:creationId xmlns:a16="http://schemas.microsoft.com/office/drawing/2014/main" id="{18E1EB1F-57C8-998C-5748-17D6DACD76FD}"/>
              </a:ext>
            </a:extLst>
          </p:cNvPr>
          <p:cNvSpPr>
            <a:spLocks noGrp="1"/>
          </p:cNvSpPr>
          <p:nvPr>
            <p:ph type="sldNum" sz="quarter" idx="12"/>
          </p:nvPr>
        </p:nvSpPr>
        <p:spPr/>
        <p:txBody>
          <a:bodyPr/>
          <a:lstStyle>
            <a:lvl1pPr>
              <a:defRPr/>
            </a:lvl1pPr>
          </a:lstStyle>
          <a:p>
            <a:pPr>
              <a:defRPr/>
            </a:pPr>
            <a:fld id="{DD64076C-E1DE-4209-86DC-B7E836EE83B2}" type="slidenum">
              <a:rPr lang="en-US" altLang="en-US"/>
              <a:pPr>
                <a:defRPr/>
              </a:pPr>
              <a:t>‹#›</a:t>
            </a:fld>
            <a:endParaRPr lang="en-US" altLang="en-US" dirty="0"/>
          </a:p>
        </p:txBody>
      </p:sp>
    </p:spTree>
    <p:extLst>
      <p:ext uri="{BB962C8B-B14F-4D97-AF65-F5344CB8AC3E}">
        <p14:creationId xmlns:p14="http://schemas.microsoft.com/office/powerpoint/2010/main" val="245208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1C97F61-DAE2-65D9-EED6-581BAC519F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F12AEB4-67A2-58D7-0683-DAA52888D097}"/>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7" name="Slide Number Placeholder 5">
            <a:extLst>
              <a:ext uri="{FF2B5EF4-FFF2-40B4-BE49-F238E27FC236}">
                <a16:creationId xmlns:a16="http://schemas.microsoft.com/office/drawing/2014/main" id="{131BB059-F6F6-D661-FA18-E278813CF104}"/>
              </a:ext>
            </a:extLst>
          </p:cNvPr>
          <p:cNvSpPr>
            <a:spLocks noGrp="1"/>
          </p:cNvSpPr>
          <p:nvPr>
            <p:ph type="sldNum" sz="quarter" idx="12"/>
          </p:nvPr>
        </p:nvSpPr>
        <p:spPr/>
        <p:txBody>
          <a:bodyPr/>
          <a:lstStyle>
            <a:lvl1pPr>
              <a:defRPr/>
            </a:lvl1pPr>
          </a:lstStyle>
          <a:p>
            <a:pPr>
              <a:defRPr/>
            </a:pPr>
            <a:fld id="{E2BFA5DC-8EA9-4159-9D70-E61D137F95A8}" type="slidenum">
              <a:rPr lang="en-US" altLang="en-US"/>
              <a:pPr>
                <a:defRPr/>
              </a:pPr>
              <a:t>‹#›</a:t>
            </a:fld>
            <a:endParaRPr lang="en-US" altLang="en-US" dirty="0"/>
          </a:p>
        </p:txBody>
      </p:sp>
    </p:spTree>
    <p:extLst>
      <p:ext uri="{BB962C8B-B14F-4D97-AF65-F5344CB8AC3E}">
        <p14:creationId xmlns:p14="http://schemas.microsoft.com/office/powerpoint/2010/main" val="214579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35EB524-2FCE-077D-BF78-2B58FFBEED0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F9572E4-203C-74DE-0B9D-8BD52DCB28C8}"/>
              </a:ext>
            </a:extLst>
          </p:cNvPr>
          <p:cNvSpPr>
            <a:spLocks noGrp="1"/>
          </p:cNvSpPr>
          <p:nvPr>
            <p:ph type="ftr" sz="quarter" idx="11"/>
          </p:nvPr>
        </p:nvSpPr>
        <p:spPr/>
        <p:txBody>
          <a:bodyPr/>
          <a:lstStyle>
            <a:lvl1pPr>
              <a:defRPr/>
            </a:lvl1pPr>
          </a:lstStyle>
          <a:p>
            <a:pPr>
              <a:defRPr/>
            </a:pPr>
            <a:r>
              <a:rPr lang="en-US"/>
              <a:t>Stroustrup/Programming/2024/Chapter1</a:t>
            </a:r>
            <a:endParaRPr lang="en-US" dirty="0"/>
          </a:p>
        </p:txBody>
      </p:sp>
      <p:sp>
        <p:nvSpPr>
          <p:cNvPr id="7" name="Slide Number Placeholder 5">
            <a:extLst>
              <a:ext uri="{FF2B5EF4-FFF2-40B4-BE49-F238E27FC236}">
                <a16:creationId xmlns:a16="http://schemas.microsoft.com/office/drawing/2014/main" id="{98BB7146-66AC-1616-FC96-FCD7591823C5}"/>
              </a:ext>
            </a:extLst>
          </p:cNvPr>
          <p:cNvSpPr>
            <a:spLocks noGrp="1"/>
          </p:cNvSpPr>
          <p:nvPr>
            <p:ph type="sldNum" sz="quarter" idx="12"/>
          </p:nvPr>
        </p:nvSpPr>
        <p:spPr/>
        <p:txBody>
          <a:bodyPr/>
          <a:lstStyle>
            <a:lvl1pPr>
              <a:defRPr/>
            </a:lvl1pPr>
          </a:lstStyle>
          <a:p>
            <a:pPr>
              <a:defRPr/>
            </a:pPr>
            <a:fld id="{1DD19E21-58A9-43E6-8D4E-92D1CE0AD36A}" type="slidenum">
              <a:rPr lang="en-US" altLang="en-US"/>
              <a:pPr>
                <a:defRPr/>
              </a:pPr>
              <a:t>‹#›</a:t>
            </a:fld>
            <a:endParaRPr lang="en-US" altLang="en-US" dirty="0"/>
          </a:p>
        </p:txBody>
      </p:sp>
    </p:spTree>
    <p:extLst>
      <p:ext uri="{BB962C8B-B14F-4D97-AF65-F5344CB8AC3E}">
        <p14:creationId xmlns:p14="http://schemas.microsoft.com/office/powerpoint/2010/main" val="7281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175CD8-6387-630B-D056-8613BCBE0FC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00A8991-68B4-3200-D138-6F312514D2A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CBD931-67E7-3D29-D322-90DBED04C7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82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5B9F818A-2CF0-5416-4494-94DB3672C0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pPr>
              <a:defRPr/>
            </a:pPr>
            <a:r>
              <a:rPr lang="en-US"/>
              <a:t>Stroustrup/Programming/2024/Chapter1</a:t>
            </a:r>
            <a:endParaRPr lang="en-US" dirty="0"/>
          </a:p>
        </p:txBody>
      </p:sp>
      <p:sp>
        <p:nvSpPr>
          <p:cNvPr id="6" name="Slide Number Placeholder 5">
            <a:extLst>
              <a:ext uri="{FF2B5EF4-FFF2-40B4-BE49-F238E27FC236}">
                <a16:creationId xmlns:a16="http://schemas.microsoft.com/office/drawing/2014/main" id="{8F3FCF26-56BA-FE44-CAD5-327130B0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pPr>
              <a:defRPr/>
            </a:pPr>
            <a:fld id="{617F9E78-F2EF-4F2D-B9E7-E3DA9E96215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dt="0"/>
  <p:txStyles>
    <p:titleStyle>
      <a:lvl1pPr algn="ctr" rtl="0" fontAlgn="base">
        <a:lnSpc>
          <a:spcPct val="90000"/>
        </a:lnSpc>
        <a:spcBef>
          <a:spcPct val="0"/>
        </a:spcBef>
        <a:spcAft>
          <a:spcPct val="0"/>
        </a:spcAft>
        <a:defRPr sz="4400" kern="1200">
          <a:solidFill>
            <a:schemeClr val="tx1"/>
          </a:solidFill>
          <a:latin typeface="+mj-lt"/>
          <a:ea typeface="+mj-ea"/>
          <a:cs typeface="+mj-cs"/>
        </a:defRPr>
      </a:lvl1pPr>
      <a:lvl2pPr algn="ctr" rtl="0" fontAlgn="base">
        <a:lnSpc>
          <a:spcPct val="90000"/>
        </a:lnSpc>
        <a:spcBef>
          <a:spcPct val="0"/>
        </a:spcBef>
        <a:spcAft>
          <a:spcPct val="0"/>
        </a:spcAft>
        <a:defRPr sz="4400">
          <a:solidFill>
            <a:schemeClr val="tx1"/>
          </a:solidFill>
          <a:latin typeface="Aptos Display" panose="020B0004020202020204" pitchFamily="34" charset="0"/>
        </a:defRPr>
      </a:lvl2pPr>
      <a:lvl3pPr algn="ctr" rtl="0" fontAlgn="base">
        <a:lnSpc>
          <a:spcPct val="90000"/>
        </a:lnSpc>
        <a:spcBef>
          <a:spcPct val="0"/>
        </a:spcBef>
        <a:spcAft>
          <a:spcPct val="0"/>
        </a:spcAft>
        <a:defRPr sz="4400">
          <a:solidFill>
            <a:schemeClr val="tx1"/>
          </a:solidFill>
          <a:latin typeface="Aptos Display" panose="020B0004020202020204" pitchFamily="34" charset="0"/>
        </a:defRPr>
      </a:lvl3pPr>
      <a:lvl4pPr algn="ctr" rtl="0" fontAlgn="base">
        <a:lnSpc>
          <a:spcPct val="90000"/>
        </a:lnSpc>
        <a:spcBef>
          <a:spcPct val="0"/>
        </a:spcBef>
        <a:spcAft>
          <a:spcPct val="0"/>
        </a:spcAft>
        <a:defRPr sz="4400">
          <a:solidFill>
            <a:schemeClr val="tx1"/>
          </a:solidFill>
          <a:latin typeface="Aptos Display" panose="020B0004020202020204" pitchFamily="34" charset="0"/>
        </a:defRPr>
      </a:lvl4pPr>
      <a:lvl5pPr algn="ctr"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ctr"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ctr"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ctr"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ctr"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stroustrup.com/Programmi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stroustrup.com/application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www.stroustrup.com/applications.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n.cppreference.com/w/" TargetMode="External"/><Relationship Id="rId2" Type="http://schemas.openxmlformats.org/officeDocument/2006/relationships/hyperlink" Target="https://godbolt.org/" TargetMode="External"/><Relationship Id="rId1" Type="http://schemas.openxmlformats.org/officeDocument/2006/relationships/slideLayout" Target="../slideLayouts/slideLayout2.xml"/><Relationship Id="rId4" Type="http://schemas.openxmlformats.org/officeDocument/2006/relationships/hyperlink" Target="http://www.stroustrup.com/programming.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B0DB210-4618-D902-7178-BF46A4DA0922}"/>
              </a:ext>
            </a:extLst>
          </p:cNvPr>
          <p:cNvSpPr>
            <a:spLocks noGrp="1" noChangeArrowheads="1"/>
          </p:cNvSpPr>
          <p:nvPr>
            <p:ph type="ctrTitle"/>
          </p:nvPr>
        </p:nvSpPr>
        <p:spPr>
          <a:xfrm>
            <a:off x="2324100" y="228600"/>
            <a:ext cx="7772400" cy="1470025"/>
          </a:xfrm>
        </p:spPr>
        <p:txBody>
          <a:bodyPr rtlCol="0">
            <a:normAutofit fontScale="90000"/>
          </a:bodyPr>
          <a:lstStyle/>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Chapter 1 – Hello, World!</a:t>
            </a:r>
          </a:p>
        </p:txBody>
      </p:sp>
      <p:pic>
        <p:nvPicPr>
          <p:cNvPr id="5123" name="Picture 2" descr="A book cover of a book&#10;&#10;Description automatically generated">
            <a:extLst>
              <a:ext uri="{FF2B5EF4-FFF2-40B4-BE49-F238E27FC236}">
                <a16:creationId xmlns:a16="http://schemas.microsoft.com/office/drawing/2014/main" id="{355F236D-556D-A0A3-67C8-CD5A7E959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0959"/>
            <a:ext cx="3817614"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53CFCC1-BBA4-EA69-6AEA-78AA71FFA64F}"/>
              </a:ext>
            </a:extLst>
          </p:cNvPr>
          <p:cNvSpPr txBox="1"/>
          <p:nvPr/>
        </p:nvSpPr>
        <p:spPr>
          <a:xfrm>
            <a:off x="9067800" y="3200400"/>
            <a:ext cx="2445926" cy="923330"/>
          </a:xfrm>
          <a:prstGeom prst="rect">
            <a:avLst/>
          </a:prstGeom>
          <a:noFill/>
        </p:spPr>
        <p:txBody>
          <a:bodyPr wrap="none" rtlCol="0">
            <a:spAutoFit/>
          </a:bodyPr>
          <a:lstStyle/>
          <a:p>
            <a:pPr algn="l"/>
            <a:r>
              <a:rPr lang="en-US" sz="1800" b="0" i="1" u="none" strike="noStrike" baseline="0" dirty="0">
                <a:latin typeface="Times-Italic"/>
              </a:rPr>
              <a:t>Programming is learned</a:t>
            </a:r>
          </a:p>
          <a:p>
            <a:pPr algn="l"/>
            <a:r>
              <a:rPr lang="en-US" sz="1800" b="0" i="1" u="none" strike="noStrike" baseline="0" dirty="0">
                <a:latin typeface="Times-Italic"/>
              </a:rPr>
              <a:t>by writing programs.</a:t>
            </a:r>
          </a:p>
          <a:p>
            <a:pPr algn="l"/>
            <a:r>
              <a:rPr lang="en-US" sz="1800" b="0" i="1" u="none" strike="noStrike" baseline="0" dirty="0">
                <a:latin typeface="Times-Italic"/>
              </a:rPr>
              <a:t>– Brian Kernighan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4A446D9-4C4A-0DE1-B644-9ECA7E93209D}"/>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Cooperate on Learning</a:t>
            </a:r>
          </a:p>
        </p:txBody>
      </p:sp>
      <p:sp>
        <p:nvSpPr>
          <p:cNvPr id="15363" name="Rectangle 3">
            <a:extLst>
              <a:ext uri="{FF2B5EF4-FFF2-40B4-BE49-F238E27FC236}">
                <a16:creationId xmlns:a16="http://schemas.microsoft.com/office/drawing/2014/main" id="{ACD9077E-5F29-A52F-693F-B914F628689E}"/>
              </a:ext>
            </a:extLst>
          </p:cNvPr>
          <p:cNvSpPr>
            <a:spLocks noGrp="1" noChangeArrowheads="1"/>
          </p:cNvSpPr>
          <p:nvPr>
            <p:ph idx="1"/>
          </p:nvPr>
        </p:nvSpPr>
        <p:spPr>
          <a:xfrm>
            <a:off x="609600" y="1295400"/>
            <a:ext cx="10820400" cy="4830763"/>
          </a:xfrm>
        </p:spPr>
        <p:txBody>
          <a:bodyPr/>
          <a:lstStyle/>
          <a:p>
            <a:pPr marL="609600" indent="-609600"/>
            <a:r>
              <a:rPr lang="en-US" altLang="en-US" sz="2400">
                <a:ea typeface="ＭＳ Ｐゴシック" panose="020B0600070205080204" pitchFamily="34" charset="-128"/>
              </a:rPr>
              <a:t>Except for the work you hand in as individual contributions, we </a:t>
            </a:r>
            <a:r>
              <a:rPr lang="en-US" altLang="en-US" sz="2400" b="1" i="1">
                <a:ea typeface="ＭＳ Ｐゴシック" panose="020B0600070205080204" pitchFamily="34" charset="-128"/>
              </a:rPr>
              <a:t>strongly</a:t>
            </a:r>
            <a:r>
              <a:rPr lang="en-US" altLang="en-US" sz="2400" b="1">
                <a:ea typeface="ＭＳ Ｐゴシック" panose="020B0600070205080204" pitchFamily="34" charset="-128"/>
              </a:rPr>
              <a:t> </a:t>
            </a:r>
            <a:r>
              <a:rPr lang="en-US" altLang="en-US" sz="2400">
                <a:ea typeface="ＭＳ Ｐゴシック" panose="020B0600070205080204" pitchFamily="34" charset="-128"/>
              </a:rPr>
              <a:t>encourage you to collaborate and help each other</a:t>
            </a:r>
          </a:p>
          <a:p>
            <a:pPr marL="609600" indent="-609600"/>
            <a:r>
              <a:rPr lang="en-US" altLang="en-US" sz="2400">
                <a:solidFill>
                  <a:srgbClr val="FF0000"/>
                </a:solidFill>
                <a:ea typeface="ＭＳ Ｐゴシック" panose="020B0600070205080204" pitchFamily="34" charset="-128"/>
              </a:rPr>
              <a:t>If in doubt if a collaboration is legitimate: </a:t>
            </a:r>
            <a:r>
              <a:rPr lang="en-US" altLang="en-US">
                <a:solidFill>
                  <a:srgbClr val="FF0000"/>
                </a:solidFill>
                <a:ea typeface="ＭＳ Ｐゴシック" panose="020B0600070205080204" pitchFamily="34" charset="-128"/>
              </a:rPr>
              <a:t>ask!</a:t>
            </a:r>
            <a:endParaRPr lang="en-US" altLang="en-US" sz="2400">
              <a:solidFill>
                <a:srgbClr val="FF0000"/>
              </a:solidFill>
              <a:ea typeface="ＭＳ Ｐゴシック" panose="020B0600070205080204" pitchFamily="34" charset="-128"/>
            </a:endParaRPr>
          </a:p>
          <a:p>
            <a:pPr lvl="1">
              <a:lnSpc>
                <a:spcPct val="80000"/>
              </a:lnSpc>
            </a:pPr>
            <a:r>
              <a:rPr lang="en-US" altLang="en-US" sz="2000">
                <a:ea typeface="ＭＳ Ｐゴシック" panose="020B0600070205080204" pitchFamily="34" charset="-128"/>
              </a:rPr>
              <a:t>Don’</a:t>
            </a:r>
            <a:r>
              <a:rPr lang="en-US" altLang="ja-JP" sz="2000">
                <a:ea typeface="ＭＳ Ｐゴシック" panose="020B0600070205080204" pitchFamily="34" charset="-128"/>
              </a:rPr>
              <a:t>t claim to have written code that you copied from others</a:t>
            </a:r>
          </a:p>
          <a:p>
            <a:pPr lvl="1">
              <a:lnSpc>
                <a:spcPct val="80000"/>
              </a:lnSpc>
            </a:pPr>
            <a:r>
              <a:rPr lang="en-US" altLang="en-US" sz="2000">
                <a:ea typeface="ＭＳ Ｐゴシック" panose="020B0600070205080204" pitchFamily="34" charset="-128"/>
              </a:rPr>
              <a:t>Don’</a:t>
            </a:r>
            <a:r>
              <a:rPr lang="en-US" altLang="ja-JP" sz="2000">
                <a:ea typeface="ＭＳ Ｐゴシック" panose="020B0600070205080204" pitchFamily="34" charset="-128"/>
              </a:rPr>
              <a:t>t give anyone else your code (that you are to hand in for a grade)</a:t>
            </a:r>
          </a:p>
          <a:p>
            <a:pPr lvl="1">
              <a:lnSpc>
                <a:spcPct val="80000"/>
              </a:lnSpc>
            </a:pPr>
            <a:r>
              <a:rPr lang="en-US" altLang="en-US" sz="2000">
                <a:ea typeface="ＭＳ Ｐゴシック" panose="020B0600070205080204" pitchFamily="34" charset="-128"/>
              </a:rPr>
              <a:t>When you rely on the work of others, explicitly list all of your sources – i.e., give credit to those who did the work</a:t>
            </a:r>
            <a:endParaRPr lang="en-US" altLang="en-US" sz="4400">
              <a:solidFill>
                <a:schemeClr val="folHlink"/>
              </a:solidFill>
              <a:ea typeface="ＭＳ Ｐゴシック" panose="020B0600070205080204" pitchFamily="34" charset="-128"/>
            </a:endParaRPr>
          </a:p>
          <a:p>
            <a:pPr marL="609600" indent="-609600"/>
            <a:r>
              <a:rPr lang="en-US" altLang="en-US" sz="2400">
                <a:ea typeface="ＭＳ Ｐゴシック" panose="020B0600070205080204" pitchFamily="34" charset="-128"/>
              </a:rPr>
              <a:t>Don’</a:t>
            </a:r>
            <a:r>
              <a:rPr lang="en-US" altLang="ja-JP" sz="2400">
                <a:ea typeface="ＭＳ Ｐゴシック" panose="020B0600070205080204" pitchFamily="34" charset="-128"/>
              </a:rPr>
              <a:t>t study alone when you don’t have to </a:t>
            </a:r>
          </a:p>
          <a:p>
            <a:pPr lvl="1"/>
            <a:r>
              <a:rPr lang="en-US" altLang="en-US" sz="2000">
                <a:ea typeface="ＭＳ Ｐゴシック" panose="020B0600070205080204" pitchFamily="34" charset="-128"/>
              </a:rPr>
              <a:t>Form study groups</a:t>
            </a:r>
          </a:p>
          <a:p>
            <a:pPr lvl="1"/>
            <a:r>
              <a:rPr lang="en-US" altLang="en-US" sz="2000">
                <a:ea typeface="ＭＳ Ｐゴシック" panose="020B0600070205080204" pitchFamily="34" charset="-128"/>
              </a:rPr>
              <a:t>Do help each other (without plagiarizing)</a:t>
            </a:r>
            <a:endParaRPr lang="en-US" altLang="en-US" sz="1800">
              <a:ea typeface="ＭＳ Ｐゴシック" panose="020B0600070205080204" pitchFamily="34" charset="-128"/>
            </a:endParaRPr>
          </a:p>
          <a:p>
            <a:pPr marL="609600" indent="-609600"/>
            <a:r>
              <a:rPr lang="en-US" altLang="en-US" sz="2400">
                <a:ea typeface="ＭＳ Ｐゴシック" panose="020B0600070205080204" pitchFamily="34" charset="-128"/>
              </a:rPr>
              <a:t>Go to your TA's office hours</a:t>
            </a:r>
          </a:p>
          <a:p>
            <a:pPr lvl="1"/>
            <a:r>
              <a:rPr lang="en-US" altLang="en-US" sz="2000">
                <a:ea typeface="ＭＳ Ｐゴシック" panose="020B0600070205080204" pitchFamily="34" charset="-128"/>
              </a:rPr>
              <a:t>Go prepared with questions</a:t>
            </a:r>
          </a:p>
          <a:p>
            <a:pPr lvl="1"/>
            <a:r>
              <a:rPr lang="en-US" altLang="en-US" sz="2000">
                <a:ea typeface="ＭＳ Ｐゴシック" panose="020B0600070205080204" pitchFamily="34" charset="-128"/>
              </a:rPr>
              <a:t>The only stupid questions are the ones you wanted to ask but didn’</a:t>
            </a:r>
            <a:r>
              <a:rPr lang="en-US" altLang="ja-JP" sz="2000">
                <a:ea typeface="ＭＳ Ｐゴシック" panose="020B0600070205080204" pitchFamily="34" charset="-128"/>
              </a:rPr>
              <a:t>t</a:t>
            </a:r>
            <a:endParaRPr lang="en-US" altLang="en-US" sz="2000">
              <a:ea typeface="ＭＳ Ｐゴシック" panose="020B0600070205080204" pitchFamily="34" charset="-128"/>
            </a:endParaRPr>
          </a:p>
        </p:txBody>
      </p:sp>
      <p:sp>
        <p:nvSpPr>
          <p:cNvPr id="15364" name="Footer Placeholder 4">
            <a:extLst>
              <a:ext uri="{FF2B5EF4-FFF2-40B4-BE49-F238E27FC236}">
                <a16:creationId xmlns:a16="http://schemas.microsoft.com/office/drawing/2014/main" id="{08AA0C4D-9BD4-86DA-FC44-F8D1E5A1105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5365" name="Slide Number Placeholder 5">
            <a:extLst>
              <a:ext uri="{FF2B5EF4-FFF2-40B4-BE49-F238E27FC236}">
                <a16:creationId xmlns:a16="http://schemas.microsoft.com/office/drawing/2014/main" id="{4C139068-3630-7D30-7013-C06CE238227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FEDCB98D-DDFD-4197-8E6C-8D9510C93E8A}"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10</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5D63959-F088-D984-0FCA-34AE19BAFD47}"/>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Rough course outline</a:t>
            </a:r>
          </a:p>
        </p:txBody>
      </p:sp>
      <p:sp>
        <p:nvSpPr>
          <p:cNvPr id="43011" name="Rectangle 3">
            <a:extLst>
              <a:ext uri="{FF2B5EF4-FFF2-40B4-BE49-F238E27FC236}">
                <a16:creationId xmlns:a16="http://schemas.microsoft.com/office/drawing/2014/main" id="{F3DA5B6A-E4D6-70CB-0188-C633C5CBF07B}"/>
              </a:ext>
            </a:extLst>
          </p:cNvPr>
          <p:cNvSpPr>
            <a:spLocks noGrp="1" noChangeArrowheads="1"/>
          </p:cNvSpPr>
          <p:nvPr>
            <p:ph idx="1"/>
          </p:nvPr>
        </p:nvSpPr>
        <p:spPr>
          <a:xfrm>
            <a:off x="685800" y="1143000"/>
            <a:ext cx="9982200" cy="5105400"/>
          </a:xfrm>
        </p:spPr>
        <p:txBody>
          <a:bodyPr rtlCol="0">
            <a:normAutofit lnSpcReduction="10000"/>
          </a:bodyPr>
          <a:lstStyle/>
          <a:p>
            <a:pPr marL="514350" indent="-514350" fontAlgn="auto">
              <a:spcAft>
                <a:spcPts val="0"/>
              </a:spcAft>
              <a:defRPr/>
            </a:pPr>
            <a:r>
              <a:rPr lang="en-US" sz="2400" dirty="0">
                <a:ea typeface="ＭＳ Ｐゴシック" pitchFamily="34" charset="-128"/>
              </a:rPr>
              <a:t>Part I: The basics</a:t>
            </a:r>
          </a:p>
          <a:p>
            <a:pPr lvl="1" fontAlgn="auto">
              <a:spcAft>
                <a:spcPts val="0"/>
              </a:spcAft>
              <a:defRPr/>
            </a:pPr>
            <a:r>
              <a:rPr lang="en-US" sz="2000" dirty="0">
                <a:ea typeface="ＭＳ Ｐゴシック" pitchFamily="34" charset="-128"/>
              </a:rPr>
              <a:t>Types, variables, strings, console I/O, computations, errors, vectors, functions, source files, modules, classes</a:t>
            </a:r>
          </a:p>
          <a:p>
            <a:pPr marL="514350" indent="-514350" fontAlgn="auto">
              <a:spcAft>
                <a:spcPts val="0"/>
              </a:spcAft>
              <a:defRPr/>
            </a:pPr>
            <a:r>
              <a:rPr lang="en-US" sz="2400" dirty="0">
                <a:ea typeface="ＭＳ Ｐゴシック" pitchFamily="34" charset="-128"/>
              </a:rPr>
              <a:t>Part II: Input and Output</a:t>
            </a:r>
          </a:p>
          <a:p>
            <a:pPr lvl="1" fontAlgn="auto">
              <a:spcAft>
                <a:spcPts val="0"/>
              </a:spcAft>
              <a:defRPr/>
            </a:pPr>
            <a:r>
              <a:rPr lang="en-US" sz="2000" dirty="0">
                <a:ea typeface="ＭＳ Ｐゴシック" pitchFamily="34" charset="-128"/>
              </a:rPr>
              <a:t>Text I/O</a:t>
            </a:r>
          </a:p>
          <a:p>
            <a:pPr lvl="1" fontAlgn="auto">
              <a:spcAft>
                <a:spcPts val="0"/>
              </a:spcAft>
              <a:defRPr/>
            </a:pPr>
            <a:r>
              <a:rPr lang="en-US" sz="2000" dirty="0">
                <a:ea typeface="ＭＳ Ｐゴシック" pitchFamily="34" charset="-128"/>
              </a:rPr>
              <a:t>Graphical output</a:t>
            </a:r>
          </a:p>
          <a:p>
            <a:pPr lvl="1" fontAlgn="auto">
              <a:spcAft>
                <a:spcPts val="0"/>
              </a:spcAft>
              <a:defRPr/>
            </a:pPr>
            <a:r>
              <a:rPr lang="en-US" sz="2000" dirty="0">
                <a:ea typeface="ＭＳ Ｐゴシック" pitchFamily="34" charset="-128"/>
              </a:rPr>
              <a:t>Graphical User Interface</a:t>
            </a:r>
          </a:p>
          <a:p>
            <a:pPr marL="514350" indent="-514350" fontAlgn="auto">
              <a:spcAft>
                <a:spcPts val="0"/>
              </a:spcAft>
              <a:defRPr/>
            </a:pPr>
            <a:r>
              <a:rPr lang="en-US" sz="2400" dirty="0">
                <a:ea typeface="ＭＳ Ｐゴシック" pitchFamily="34" charset="-128"/>
              </a:rPr>
              <a:t>Part III: Data structures and algorithms</a:t>
            </a:r>
          </a:p>
          <a:p>
            <a:pPr lvl="1" fontAlgn="auto">
              <a:spcAft>
                <a:spcPts val="0"/>
              </a:spcAft>
              <a:defRPr/>
            </a:pPr>
            <a:r>
              <a:rPr lang="en-US" sz="2000" dirty="0">
                <a:ea typeface="ＭＳ Ｐゴシック" pitchFamily="34" charset="-128"/>
              </a:rPr>
              <a:t>Free store, pointers, and arrays</a:t>
            </a:r>
          </a:p>
          <a:p>
            <a:pPr lvl="1" fontAlgn="auto">
              <a:spcAft>
                <a:spcPts val="0"/>
              </a:spcAft>
              <a:defRPr/>
            </a:pPr>
            <a:r>
              <a:rPr lang="en-US" sz="2000" dirty="0">
                <a:ea typeface="ＭＳ Ｐゴシック" pitchFamily="34" charset="-128"/>
              </a:rPr>
              <a:t>Lists, maps, sorting and searching, vectors, templates</a:t>
            </a:r>
          </a:p>
          <a:p>
            <a:pPr lvl="1" fontAlgn="auto">
              <a:spcAft>
                <a:spcPts val="0"/>
              </a:spcAft>
              <a:defRPr/>
            </a:pPr>
            <a:r>
              <a:rPr lang="en-US" sz="2000" dirty="0">
                <a:ea typeface="ＭＳ Ｐゴシック" pitchFamily="34" charset="-128"/>
              </a:rPr>
              <a:t>The STL</a:t>
            </a:r>
          </a:p>
          <a:p>
            <a:pPr marL="514350" indent="-514350" fontAlgn="auto">
              <a:spcAft>
                <a:spcPts val="0"/>
              </a:spcAft>
              <a:defRPr/>
            </a:pPr>
            <a:r>
              <a:rPr lang="en-US" sz="2400" dirty="0">
                <a:ea typeface="ＭＳ Ｐゴシック" pitchFamily="34" charset="-128"/>
              </a:rPr>
              <a:t>Part IV: Broadening the view (Web only, possibly just self study)</a:t>
            </a:r>
          </a:p>
          <a:p>
            <a:pPr lvl="1" fontAlgn="auto">
              <a:spcAft>
                <a:spcPts val="0"/>
              </a:spcAft>
              <a:defRPr/>
            </a:pPr>
            <a:r>
              <a:rPr lang="en-US" sz="2000" dirty="0">
                <a:ea typeface="ＭＳ Ｐゴシック" pitchFamily="34" charset="-128"/>
              </a:rPr>
              <a:t>Software ideals and history</a:t>
            </a:r>
          </a:p>
          <a:p>
            <a:pPr lvl="1" fontAlgn="auto">
              <a:spcAft>
                <a:spcPts val="0"/>
              </a:spcAft>
              <a:defRPr/>
            </a:pPr>
            <a:r>
              <a:rPr lang="en-US" sz="2000" dirty="0">
                <a:ea typeface="ＭＳ Ｐゴシック" pitchFamily="34" charset="-128"/>
              </a:rPr>
              <a:t>Text processing, </a:t>
            </a:r>
            <a:r>
              <a:rPr lang="en-US" sz="2000" dirty="0" err="1">
                <a:ea typeface="ＭＳ Ｐゴシック" pitchFamily="34" charset="-128"/>
              </a:rPr>
              <a:t>numerics</a:t>
            </a:r>
            <a:r>
              <a:rPr lang="en-US" sz="2000" dirty="0">
                <a:ea typeface="ＭＳ Ｐゴシック" pitchFamily="34" charset="-128"/>
              </a:rPr>
              <a:t>, embedded systems programming, testing, C, etc.</a:t>
            </a:r>
          </a:p>
        </p:txBody>
      </p:sp>
      <p:sp>
        <p:nvSpPr>
          <p:cNvPr id="18436" name="Footer Placeholder 4">
            <a:extLst>
              <a:ext uri="{FF2B5EF4-FFF2-40B4-BE49-F238E27FC236}">
                <a16:creationId xmlns:a16="http://schemas.microsoft.com/office/drawing/2014/main" id="{40F0F43F-5210-C5BC-6E2D-7233A0ABF75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8437" name="Slide Number Placeholder 5">
            <a:extLst>
              <a:ext uri="{FF2B5EF4-FFF2-40B4-BE49-F238E27FC236}">
                <a16:creationId xmlns:a16="http://schemas.microsoft.com/office/drawing/2014/main" id="{2EDF171A-083E-CD76-3F5E-37D1FCF6A5F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78124D3C-1FCD-4778-918E-B31A4CF73470}"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11</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E0F5D19-21C7-57B0-5CEA-2B7D373D7100}"/>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Rough course outline (Cont.)</a:t>
            </a:r>
          </a:p>
        </p:txBody>
      </p:sp>
      <p:sp>
        <p:nvSpPr>
          <p:cNvPr id="19459" name="Rectangle 3">
            <a:extLst>
              <a:ext uri="{FF2B5EF4-FFF2-40B4-BE49-F238E27FC236}">
                <a16:creationId xmlns:a16="http://schemas.microsoft.com/office/drawing/2014/main" id="{179520D6-A7CF-4A6A-DDA5-08BB4A376B29}"/>
              </a:ext>
            </a:extLst>
          </p:cNvPr>
          <p:cNvSpPr>
            <a:spLocks noGrp="1" noChangeArrowheads="1"/>
          </p:cNvSpPr>
          <p:nvPr>
            <p:ph idx="1"/>
          </p:nvPr>
        </p:nvSpPr>
        <p:spPr>
          <a:xfrm>
            <a:off x="685800" y="1143000"/>
            <a:ext cx="9525000" cy="5105400"/>
          </a:xfrm>
        </p:spPr>
        <p:txBody>
          <a:bodyPr/>
          <a:lstStyle/>
          <a:p>
            <a:r>
              <a:rPr lang="en-US" altLang="en-US" dirty="0"/>
              <a:t>Throughout</a:t>
            </a:r>
          </a:p>
          <a:p>
            <a:pPr lvl="1"/>
            <a:r>
              <a:rPr lang="en-US" altLang="en-US" dirty="0"/>
              <a:t>Program design and development techniques</a:t>
            </a:r>
          </a:p>
          <a:p>
            <a:pPr lvl="1"/>
            <a:r>
              <a:rPr lang="en-US" altLang="en-US" dirty="0"/>
              <a:t>C++ language features</a:t>
            </a:r>
          </a:p>
          <a:p>
            <a:pPr lvl="1"/>
            <a:r>
              <a:rPr lang="en-US" altLang="en-US" dirty="0"/>
              <a:t>Background and related fields, topics, and languages</a:t>
            </a:r>
          </a:p>
          <a:p>
            <a:pPr lvl="1">
              <a:buFont typeface="Wingdings" panose="05000000000000000000" pitchFamily="2" charset="2"/>
              <a:buNone/>
            </a:pPr>
            <a:endParaRPr lang="en-US" altLang="en-US" dirty="0"/>
          </a:p>
        </p:txBody>
      </p:sp>
      <p:sp>
        <p:nvSpPr>
          <p:cNvPr id="19460" name="Footer Placeholder 4">
            <a:extLst>
              <a:ext uri="{FF2B5EF4-FFF2-40B4-BE49-F238E27FC236}">
                <a16:creationId xmlns:a16="http://schemas.microsoft.com/office/drawing/2014/main" id="{641D72BC-39D9-4731-1DD7-003C5F0461F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9461" name="Slide Number Placeholder 5">
            <a:extLst>
              <a:ext uri="{FF2B5EF4-FFF2-40B4-BE49-F238E27FC236}">
                <a16:creationId xmlns:a16="http://schemas.microsoft.com/office/drawing/2014/main" id="{CA2E28DE-66D8-3AB6-B6D3-C49970088E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F96E4FEF-5DAA-49C9-A293-350BA72883B0}"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12</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96CCCDF-65CA-736C-5BE3-2D6220FE14AB}"/>
              </a:ext>
            </a:extLst>
          </p:cNvPr>
          <p:cNvSpPr>
            <a:spLocks noGrp="1" noChangeArrowheads="1"/>
          </p:cNvSpPr>
          <p:nvPr>
            <p:ph type="title"/>
          </p:nvPr>
        </p:nvSpPr>
        <p:spPr>
          <a:xfrm>
            <a:off x="1981200" y="0"/>
            <a:ext cx="8229600" cy="1143000"/>
          </a:xfrm>
        </p:spPr>
        <p:txBody>
          <a:bodyPr/>
          <a:lstStyle/>
          <a:p>
            <a:r>
              <a:rPr lang="en-US" altLang="en-US" dirty="0">
                <a:ea typeface="ＭＳ Ｐゴシック" panose="020B0600070205080204" pitchFamily="34" charset="-128"/>
              </a:rPr>
              <a:t>Promises</a:t>
            </a:r>
          </a:p>
        </p:txBody>
      </p:sp>
      <p:sp>
        <p:nvSpPr>
          <p:cNvPr id="20483" name="Rectangle 3">
            <a:extLst>
              <a:ext uri="{FF2B5EF4-FFF2-40B4-BE49-F238E27FC236}">
                <a16:creationId xmlns:a16="http://schemas.microsoft.com/office/drawing/2014/main" id="{E2EF9E02-3789-3A47-6DAB-64E6A8276D41}"/>
              </a:ext>
            </a:extLst>
          </p:cNvPr>
          <p:cNvSpPr>
            <a:spLocks noGrp="1" noChangeArrowheads="1"/>
          </p:cNvSpPr>
          <p:nvPr>
            <p:ph idx="1"/>
          </p:nvPr>
        </p:nvSpPr>
        <p:spPr>
          <a:xfrm>
            <a:off x="609600" y="1143000"/>
            <a:ext cx="10972800" cy="5257800"/>
          </a:xfrm>
        </p:spPr>
        <p:txBody>
          <a:bodyPr/>
          <a:lstStyle/>
          <a:p>
            <a:r>
              <a:rPr lang="en-US" altLang="en-US" sz="2400" b="1" i="1" dirty="0">
                <a:ea typeface="ＭＳ Ｐゴシック" panose="020B0600070205080204" pitchFamily="34" charset="-128"/>
              </a:rPr>
              <a:t>Detail</a:t>
            </a:r>
            <a:r>
              <a:rPr lang="en-US" altLang="en-US" sz="2400" dirty="0">
                <a:ea typeface="ＭＳ Ｐゴシック" panose="020B0600070205080204" pitchFamily="34" charset="-128"/>
              </a:rPr>
              <a:t>: We will try to explain every construct used in this course in sufficient detail for real understanding</a:t>
            </a:r>
          </a:p>
          <a:p>
            <a:pPr lvl="1"/>
            <a:r>
              <a:rPr lang="en-US" altLang="en-US" sz="2000" dirty="0">
                <a:ea typeface="ＭＳ Ｐゴシック" panose="020B0600070205080204" pitchFamily="34" charset="-128"/>
              </a:rPr>
              <a:t>There is no </a:t>
            </a:r>
            <a:r>
              <a:rPr lang="ja-JP" altLang="en-US" sz="2000" dirty="0">
                <a:ea typeface="ＭＳ Ｐゴシック" panose="020B0600070205080204" pitchFamily="34" charset="-128"/>
              </a:rPr>
              <a:t>“</a:t>
            </a:r>
            <a:r>
              <a:rPr lang="en-US" altLang="ja-JP" sz="2000" dirty="0">
                <a:ea typeface="ＭＳ Ｐゴシック" panose="020B0600070205080204" pitchFamily="34" charset="-128"/>
              </a:rPr>
              <a:t>magic</a:t>
            </a:r>
            <a:r>
              <a:rPr lang="ja-JP" altLang="en-US" sz="2000" dirty="0">
                <a:ea typeface="ＭＳ Ｐゴシック" panose="020B0600070205080204" pitchFamily="34" charset="-128"/>
              </a:rPr>
              <a:t>”</a:t>
            </a:r>
            <a:endParaRPr lang="en-US" altLang="ja-JP" sz="2000" dirty="0">
              <a:ea typeface="ＭＳ Ｐゴシック" panose="020B0600070205080204" pitchFamily="34" charset="-128"/>
            </a:endParaRPr>
          </a:p>
          <a:p>
            <a:r>
              <a:rPr lang="en-US" altLang="en-US" sz="2400" b="1" i="1" dirty="0">
                <a:ea typeface="ＭＳ Ｐゴシック" panose="020B0600070205080204" pitchFamily="34" charset="-128"/>
              </a:rPr>
              <a:t>Utility</a:t>
            </a:r>
            <a:r>
              <a:rPr lang="en-US" altLang="en-US" sz="2400" dirty="0">
                <a:ea typeface="ＭＳ Ｐゴシック" panose="020B0600070205080204" pitchFamily="34" charset="-128"/>
              </a:rPr>
              <a:t>: We will try to explain only useful concepts, constructs, and techniques</a:t>
            </a:r>
          </a:p>
          <a:p>
            <a:pPr lvl="1"/>
            <a:r>
              <a:rPr lang="en-US" altLang="en-US" sz="2000" dirty="0">
                <a:ea typeface="ＭＳ Ｐゴシック" panose="020B0600070205080204" pitchFamily="34" charset="-128"/>
              </a:rPr>
              <a:t>We will not try to explain every obscure detail</a:t>
            </a:r>
          </a:p>
          <a:p>
            <a:r>
              <a:rPr lang="en-US" altLang="en-US" sz="2400" b="1" i="1" dirty="0">
                <a:ea typeface="ＭＳ Ｐゴシック" panose="020B0600070205080204" pitchFamily="34" charset="-128"/>
              </a:rPr>
              <a:t>Completeness</a:t>
            </a:r>
            <a:r>
              <a:rPr lang="en-US" altLang="en-US" sz="2400" dirty="0">
                <a:ea typeface="ＭＳ Ｐゴシック" panose="020B0600070205080204" pitchFamily="34" charset="-128"/>
              </a:rPr>
              <a:t>: The concepts, constructs, and techniques can be used in combination to construct useful programs</a:t>
            </a:r>
          </a:p>
          <a:p>
            <a:pPr lvl="1"/>
            <a:r>
              <a:rPr lang="en-US" altLang="en-US" sz="2000" dirty="0">
                <a:ea typeface="ＭＳ Ｐゴシック" panose="020B0600070205080204" pitchFamily="34" charset="-128"/>
              </a:rPr>
              <a:t>There are, of course, many useful concepts, constructs, and techniques beyond what is taught here</a:t>
            </a:r>
          </a:p>
        </p:txBody>
      </p:sp>
      <p:sp>
        <p:nvSpPr>
          <p:cNvPr id="20484" name="Footer Placeholder 4">
            <a:extLst>
              <a:ext uri="{FF2B5EF4-FFF2-40B4-BE49-F238E27FC236}">
                <a16:creationId xmlns:a16="http://schemas.microsoft.com/office/drawing/2014/main" id="{6C1B8612-62CF-7925-3448-97008CBE877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0485" name="Slide Number Placeholder 5">
            <a:extLst>
              <a:ext uri="{FF2B5EF4-FFF2-40B4-BE49-F238E27FC236}">
                <a16:creationId xmlns:a16="http://schemas.microsoft.com/office/drawing/2014/main" id="{0E342E47-2DA9-06E7-51B9-F3704CF6D4D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5289292D-16F1-4728-9708-8DCFBD80885A}"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13</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D3FEEAF-4647-6A2E-9B3C-4AFB9BF4211A}"/>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More Promises</a:t>
            </a:r>
          </a:p>
        </p:txBody>
      </p:sp>
      <p:sp>
        <p:nvSpPr>
          <p:cNvPr id="21507" name="Rectangle 3">
            <a:extLst>
              <a:ext uri="{FF2B5EF4-FFF2-40B4-BE49-F238E27FC236}">
                <a16:creationId xmlns:a16="http://schemas.microsoft.com/office/drawing/2014/main" id="{AF92077F-4164-41C8-F51D-5FDA9168BC84}"/>
              </a:ext>
            </a:extLst>
          </p:cNvPr>
          <p:cNvSpPr>
            <a:spLocks noGrp="1" noChangeArrowheads="1"/>
          </p:cNvSpPr>
          <p:nvPr>
            <p:ph idx="1"/>
          </p:nvPr>
        </p:nvSpPr>
        <p:spPr>
          <a:xfrm>
            <a:off x="609600" y="1066800"/>
            <a:ext cx="10439400" cy="5257800"/>
          </a:xfrm>
        </p:spPr>
        <p:txBody>
          <a:bodyPr/>
          <a:lstStyle/>
          <a:p>
            <a:r>
              <a:rPr lang="en-US" altLang="en-US" sz="2400" b="1" i="1" dirty="0">
                <a:ea typeface="ＭＳ Ｐゴシック" panose="020B0600070205080204" pitchFamily="34" charset="-128"/>
              </a:rPr>
              <a:t>Realism</a:t>
            </a:r>
            <a:r>
              <a:rPr lang="en-US" altLang="en-US" sz="2400" dirty="0">
                <a:ea typeface="ＭＳ Ｐゴシック" panose="020B0600070205080204" pitchFamily="34" charset="-128"/>
              </a:rPr>
              <a:t>: The concepts, constructs, and techniques can be used to build </a:t>
            </a:r>
            <a:r>
              <a:rPr lang="ja-JP" altLang="en-US" sz="2400" dirty="0">
                <a:ea typeface="ＭＳ Ｐゴシック" panose="020B0600070205080204" pitchFamily="34" charset="-128"/>
              </a:rPr>
              <a:t>“</a:t>
            </a:r>
            <a:r>
              <a:rPr lang="en-US" altLang="ja-JP" sz="2400" dirty="0">
                <a:ea typeface="ＭＳ Ｐゴシック" panose="020B0600070205080204" pitchFamily="34" charset="-128"/>
              </a:rPr>
              <a:t>industrial strength</a:t>
            </a:r>
            <a:r>
              <a:rPr lang="ja-JP" altLang="en-US" sz="2400" dirty="0">
                <a:ea typeface="ＭＳ Ｐゴシック" panose="020B0600070205080204" pitchFamily="34" charset="-128"/>
              </a:rPr>
              <a:t>”</a:t>
            </a:r>
            <a:r>
              <a:rPr lang="en-US" altLang="ja-JP" sz="2400" dirty="0">
                <a:ea typeface="ＭＳ Ｐゴシック" panose="020B0600070205080204" pitchFamily="34" charset="-128"/>
              </a:rPr>
              <a:t> programs</a:t>
            </a:r>
          </a:p>
          <a:p>
            <a:pPr lvl="1"/>
            <a:r>
              <a:rPr lang="en-US" altLang="en-US" sz="2000" dirty="0">
                <a:ea typeface="ＭＳ Ｐゴシック" panose="020B0600070205080204" pitchFamily="34" charset="-128"/>
              </a:rPr>
              <a:t>i.e., they have been used to …</a:t>
            </a:r>
          </a:p>
          <a:p>
            <a:r>
              <a:rPr lang="en-US" altLang="en-US" sz="2400" b="1" i="1" dirty="0">
                <a:ea typeface="ＭＳ Ｐゴシック" panose="020B0600070205080204" pitchFamily="34" charset="-128"/>
              </a:rPr>
              <a:t>Simplicity</a:t>
            </a:r>
            <a:r>
              <a:rPr lang="en-US" altLang="en-US" sz="2400" dirty="0">
                <a:ea typeface="ＭＳ Ｐゴシック" panose="020B0600070205080204" pitchFamily="34" charset="-128"/>
              </a:rPr>
              <a:t>: The examples used are among the simplest realistic ones that illustrate the concepts, constructs, and techniques</a:t>
            </a:r>
          </a:p>
          <a:p>
            <a:pPr lvl="1"/>
            <a:r>
              <a:rPr lang="en-US" altLang="en-US" sz="2000" dirty="0">
                <a:ea typeface="ＭＳ Ｐゴシック" panose="020B0600070205080204" pitchFamily="34" charset="-128"/>
              </a:rPr>
              <a:t>Your exercises and projects will provide more complex examples</a:t>
            </a:r>
          </a:p>
          <a:p>
            <a:r>
              <a:rPr lang="en-US" altLang="en-US" sz="2400" b="1" i="1" dirty="0">
                <a:ea typeface="ＭＳ Ｐゴシック" panose="020B0600070205080204" pitchFamily="34" charset="-128"/>
              </a:rPr>
              <a:t>Scalability</a:t>
            </a:r>
            <a:r>
              <a:rPr lang="en-US" altLang="en-US" sz="2400" dirty="0">
                <a:ea typeface="ＭＳ Ｐゴシック" panose="020B0600070205080204" pitchFamily="34" charset="-128"/>
              </a:rPr>
              <a:t>: The concepts, constructs, and techniques can be used to construct large, reliable, and efficient programs</a:t>
            </a:r>
          </a:p>
          <a:p>
            <a:pPr lvl="1"/>
            <a:r>
              <a:rPr lang="en-US" altLang="en-US" sz="2000" dirty="0">
                <a:ea typeface="ＭＳ Ｐゴシック" panose="020B0600070205080204" pitchFamily="34" charset="-128"/>
              </a:rPr>
              <a:t>i.e., they have been used to …</a:t>
            </a:r>
          </a:p>
        </p:txBody>
      </p:sp>
      <p:sp>
        <p:nvSpPr>
          <p:cNvPr id="21508" name="Footer Placeholder 4">
            <a:extLst>
              <a:ext uri="{FF2B5EF4-FFF2-40B4-BE49-F238E27FC236}">
                <a16:creationId xmlns:a16="http://schemas.microsoft.com/office/drawing/2014/main" id="{A04A02BD-669E-F24F-8BA9-BAC3ADED3F8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1509" name="Slide Number Placeholder 5">
            <a:extLst>
              <a:ext uri="{FF2B5EF4-FFF2-40B4-BE49-F238E27FC236}">
                <a16:creationId xmlns:a16="http://schemas.microsoft.com/office/drawing/2014/main" id="{7824CB26-9BBC-6C50-0371-19CD7275F9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DD146128-692C-4781-87A1-047393EF4D6F}"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14</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846D7CA-B8E0-8C75-D230-B663B6DBC619}"/>
              </a:ext>
            </a:extLst>
          </p:cNvPr>
          <p:cNvSpPr>
            <a:spLocks noGrp="1" noChangeArrowheads="1"/>
          </p:cNvSpPr>
          <p:nvPr>
            <p:ph type="title"/>
          </p:nvPr>
        </p:nvSpPr>
        <p:spPr>
          <a:xfrm>
            <a:off x="2057400" y="136525"/>
            <a:ext cx="8229600" cy="1143000"/>
          </a:xfrm>
        </p:spPr>
        <p:txBody>
          <a:bodyPr/>
          <a:lstStyle/>
          <a:p>
            <a:r>
              <a:rPr lang="en-US" altLang="en-US">
                <a:ea typeface="ＭＳ Ｐゴシック" panose="020B0600070205080204" pitchFamily="34" charset="-128"/>
              </a:rPr>
              <a:t>Feedback request</a:t>
            </a:r>
          </a:p>
        </p:txBody>
      </p:sp>
      <p:sp>
        <p:nvSpPr>
          <p:cNvPr id="22531" name="Rectangle 3">
            <a:extLst>
              <a:ext uri="{FF2B5EF4-FFF2-40B4-BE49-F238E27FC236}">
                <a16:creationId xmlns:a16="http://schemas.microsoft.com/office/drawing/2014/main" id="{51DB1497-EBEE-39AE-2544-2C070EB0626E}"/>
              </a:ext>
            </a:extLst>
          </p:cNvPr>
          <p:cNvSpPr>
            <a:spLocks noGrp="1" noChangeArrowheads="1"/>
          </p:cNvSpPr>
          <p:nvPr>
            <p:ph idx="1"/>
          </p:nvPr>
        </p:nvSpPr>
        <p:spPr>
          <a:xfrm>
            <a:off x="685800" y="1752600"/>
            <a:ext cx="9448800" cy="4648200"/>
          </a:xfrm>
        </p:spPr>
        <p:txBody>
          <a:bodyPr/>
          <a:lstStyle/>
          <a:p>
            <a:pPr>
              <a:lnSpc>
                <a:spcPct val="80000"/>
              </a:lnSpc>
            </a:pPr>
            <a:r>
              <a:rPr lang="en-US" altLang="en-US" dirty="0"/>
              <a:t>Please mail questions and constructive comments to</a:t>
            </a:r>
          </a:p>
          <a:p>
            <a:pPr lvl="1">
              <a:lnSpc>
                <a:spcPct val="80000"/>
              </a:lnSpc>
            </a:pPr>
            <a:r>
              <a:rPr lang="en-US" altLang="en-US" dirty="0"/>
              <a:t>???</a:t>
            </a:r>
            <a:endParaRPr lang="en-US" altLang="en-US" sz="2000" dirty="0"/>
          </a:p>
          <a:p>
            <a:pPr>
              <a:lnSpc>
                <a:spcPct val="80000"/>
              </a:lnSpc>
            </a:pPr>
            <a:r>
              <a:rPr lang="en-US" altLang="en-US" dirty="0"/>
              <a:t>Your feedback will be most appreciated</a:t>
            </a:r>
          </a:p>
          <a:p>
            <a:pPr lvl="1">
              <a:lnSpc>
                <a:spcPct val="80000"/>
              </a:lnSpc>
            </a:pPr>
            <a:r>
              <a:rPr lang="en-US" altLang="en-US" dirty="0"/>
              <a:t>Style, contents, detail, examples, clarity, conceptual problems, exercises, missing information, depth of presentation, etc.</a:t>
            </a:r>
          </a:p>
          <a:p>
            <a:pPr>
              <a:lnSpc>
                <a:spcPct val="80000"/>
              </a:lnSpc>
            </a:pPr>
            <a:r>
              <a:rPr lang="en-US" altLang="en-US" dirty="0"/>
              <a:t>Book support website</a:t>
            </a:r>
          </a:p>
          <a:p>
            <a:pPr lvl="1">
              <a:lnSpc>
                <a:spcPct val="80000"/>
              </a:lnSpc>
            </a:pPr>
            <a:r>
              <a:rPr lang="en-US" altLang="en-US" dirty="0">
                <a:hlinkClick r:id="rId2"/>
              </a:rPr>
              <a:t>www.stroustrup.com/Programming</a:t>
            </a:r>
            <a:r>
              <a:rPr lang="en-US" altLang="en-US" dirty="0"/>
              <a:t>	</a:t>
            </a:r>
            <a:endParaRPr lang="en-US" altLang="en-US" sz="2800" dirty="0"/>
          </a:p>
          <a:p>
            <a:pPr>
              <a:lnSpc>
                <a:spcPct val="80000"/>
              </a:lnSpc>
            </a:pPr>
            <a:r>
              <a:rPr lang="en-US" altLang="en-US" dirty="0"/>
              <a:t>Local course support website</a:t>
            </a:r>
          </a:p>
          <a:p>
            <a:pPr lvl="1">
              <a:lnSpc>
                <a:spcPct val="80000"/>
              </a:lnSpc>
            </a:pPr>
            <a:r>
              <a:rPr lang="en-US" altLang="en-US" dirty="0"/>
              <a:t>???</a:t>
            </a:r>
          </a:p>
          <a:p>
            <a:pPr>
              <a:lnSpc>
                <a:spcPct val="80000"/>
              </a:lnSpc>
              <a:buFont typeface="Wingdings" panose="05000000000000000000" pitchFamily="2" charset="2"/>
              <a:buNone/>
            </a:pPr>
            <a:r>
              <a:rPr lang="en-US" altLang="en-US" sz="2400" dirty="0"/>
              <a:t>		</a:t>
            </a:r>
          </a:p>
          <a:p>
            <a:pPr lvl="1">
              <a:lnSpc>
                <a:spcPct val="80000"/>
              </a:lnSpc>
            </a:pPr>
            <a:endParaRPr lang="en-US" altLang="en-US" sz="1600" dirty="0"/>
          </a:p>
          <a:p>
            <a:pPr lvl="1">
              <a:lnSpc>
                <a:spcPct val="80000"/>
              </a:lnSpc>
            </a:pPr>
            <a:endParaRPr lang="en-US" altLang="en-US" sz="1800" dirty="0"/>
          </a:p>
        </p:txBody>
      </p:sp>
      <p:sp>
        <p:nvSpPr>
          <p:cNvPr id="22532" name="Footer Placeholder 4">
            <a:extLst>
              <a:ext uri="{FF2B5EF4-FFF2-40B4-BE49-F238E27FC236}">
                <a16:creationId xmlns:a16="http://schemas.microsoft.com/office/drawing/2014/main" id="{8DE7195E-7BAC-A496-F066-6427FB59773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2533" name="Slide Number Placeholder 5">
            <a:extLst>
              <a:ext uri="{FF2B5EF4-FFF2-40B4-BE49-F238E27FC236}">
                <a16:creationId xmlns:a16="http://schemas.microsoft.com/office/drawing/2014/main" id="{8F6BAF69-409B-5F20-B58F-7BD9C1A174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B6D6B8F8-8E79-4CDD-8BB5-39DC0AAF4804}"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15</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4B32E85-C63B-64CE-3032-A2EFB36C669E}"/>
              </a:ext>
            </a:extLst>
          </p:cNvPr>
          <p:cNvSpPr>
            <a:spLocks noGrp="1" noChangeArrowheads="1"/>
          </p:cNvSpPr>
          <p:nvPr>
            <p:ph type="title"/>
          </p:nvPr>
        </p:nvSpPr>
        <p:spPr/>
        <p:txBody>
          <a:bodyPr/>
          <a:lstStyle/>
          <a:p>
            <a:r>
              <a:rPr lang="en-US" altLang="en-US">
                <a:ea typeface="ＭＳ Ｐゴシック" panose="020B0600070205080204" pitchFamily="34" charset="-128"/>
              </a:rPr>
              <a:t>Why programming?</a:t>
            </a:r>
          </a:p>
        </p:txBody>
      </p:sp>
      <p:sp>
        <p:nvSpPr>
          <p:cNvPr id="23555" name="Rectangle 3">
            <a:extLst>
              <a:ext uri="{FF2B5EF4-FFF2-40B4-BE49-F238E27FC236}">
                <a16:creationId xmlns:a16="http://schemas.microsoft.com/office/drawing/2014/main" id="{6E1B415A-E6DF-E521-FFAD-033101E35D2C}"/>
              </a:ext>
            </a:extLst>
          </p:cNvPr>
          <p:cNvSpPr>
            <a:spLocks noGrp="1" noChangeArrowheads="1"/>
          </p:cNvSpPr>
          <p:nvPr>
            <p:ph idx="1"/>
          </p:nvPr>
        </p:nvSpPr>
        <p:spPr/>
        <p:txBody>
          <a:bodyPr/>
          <a:lstStyle/>
          <a:p>
            <a:r>
              <a:rPr lang="en-US" altLang="en-US">
                <a:ea typeface="ＭＳ Ｐゴシック" panose="020B0600070205080204" pitchFamily="34" charset="-128"/>
              </a:rPr>
              <a:t>Our civilization runs on software</a:t>
            </a:r>
          </a:p>
          <a:p>
            <a:pPr lvl="1"/>
            <a:r>
              <a:rPr lang="en-US" altLang="en-US">
                <a:ea typeface="ＭＳ Ｐゴシック" panose="020B0600070205080204" pitchFamily="34" charset="-128"/>
              </a:rPr>
              <a:t>Most engineering activities involve software</a:t>
            </a:r>
          </a:p>
          <a:p>
            <a:endParaRPr lang="en-US" altLang="en-US">
              <a:ea typeface="ＭＳ Ｐゴシック" panose="020B0600070205080204" pitchFamily="34" charset="-128"/>
            </a:endParaRPr>
          </a:p>
          <a:p>
            <a:r>
              <a:rPr lang="en-US" altLang="en-US">
                <a:ea typeface="ＭＳ Ｐゴシック" panose="020B0600070205080204" pitchFamily="34" charset="-128"/>
              </a:rPr>
              <a:t>Note: most programs do not run on things that look like a PC</a:t>
            </a:r>
          </a:p>
          <a:p>
            <a:pPr lvl="1"/>
            <a:r>
              <a:rPr lang="en-US" altLang="en-US">
                <a:ea typeface="ＭＳ Ｐゴシック" panose="020B0600070205080204" pitchFamily="34" charset="-128"/>
              </a:rPr>
              <a:t>a screen, a keyboard, a box under the table</a:t>
            </a:r>
          </a:p>
        </p:txBody>
      </p:sp>
      <p:sp>
        <p:nvSpPr>
          <p:cNvPr id="23556" name="Footer Placeholder 4">
            <a:extLst>
              <a:ext uri="{FF2B5EF4-FFF2-40B4-BE49-F238E27FC236}">
                <a16:creationId xmlns:a16="http://schemas.microsoft.com/office/drawing/2014/main" id="{A5ABC6A4-7B2B-72BC-0AB7-B877015FE37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3557" name="Slide Number Placeholder 5">
            <a:extLst>
              <a:ext uri="{FF2B5EF4-FFF2-40B4-BE49-F238E27FC236}">
                <a16:creationId xmlns:a16="http://schemas.microsoft.com/office/drawing/2014/main" id="{CDB750BA-574E-E4FE-616E-890467FB03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AD070F84-8C61-4A78-BC27-4DD3D13464A0}"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16</a:t>
            </a:fld>
            <a:endParaRPr lang="en-US" altLang="en-US" sz="1400">
              <a:latin typeface="Arial" panose="020B0604020202020204" pitchFamily="34" charset="0"/>
              <a:ea typeface="ＭＳ Ｐゴシック" panose="020B0600070205080204" pitchFamily="34" charset="-128"/>
            </a:endParaRPr>
          </a:p>
        </p:txBody>
      </p:sp>
      <p:pic>
        <p:nvPicPr>
          <p:cNvPr id="2" name="Picture 1">
            <a:extLst>
              <a:ext uri="{FF2B5EF4-FFF2-40B4-BE49-F238E27FC236}">
                <a16:creationId xmlns:a16="http://schemas.microsoft.com/office/drawing/2014/main" id="{87282BBE-5C14-2136-36C0-6ED2EAD48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343400"/>
            <a:ext cx="1586754" cy="1586754"/>
          </a:xfrm>
          <a:prstGeom prst="rect">
            <a:avLst/>
          </a:prstGeom>
        </p:spPr>
      </p:pic>
      <p:pic>
        <p:nvPicPr>
          <p:cNvPr id="3" name="Picture 2">
            <a:extLst>
              <a:ext uri="{FF2B5EF4-FFF2-40B4-BE49-F238E27FC236}">
                <a16:creationId xmlns:a16="http://schemas.microsoft.com/office/drawing/2014/main" id="{3D80B86D-337F-8884-D85F-5FB3212A4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365125"/>
            <a:ext cx="2407175" cy="2407175"/>
          </a:xfrm>
          <a:prstGeom prst="rect">
            <a:avLst/>
          </a:prstGeom>
        </p:spPr>
      </p:pic>
      <p:pic>
        <p:nvPicPr>
          <p:cNvPr id="4" name="Picture 3">
            <a:extLst>
              <a:ext uri="{FF2B5EF4-FFF2-40B4-BE49-F238E27FC236}">
                <a16:creationId xmlns:a16="http://schemas.microsoft.com/office/drawing/2014/main" id="{6F43D81B-AE66-0CF2-F2EA-10BCCDF6F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4314825"/>
            <a:ext cx="2354213" cy="235421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92796D1-3D13-23F8-96C1-261A6F65619B}"/>
              </a:ext>
            </a:extLst>
          </p:cNvPr>
          <p:cNvSpPr>
            <a:spLocks noGrp="1" noChangeArrowheads="1"/>
          </p:cNvSpPr>
          <p:nvPr>
            <p:ph type="title"/>
          </p:nvPr>
        </p:nvSpPr>
        <p:spPr/>
        <p:txBody>
          <a:bodyPr/>
          <a:lstStyle/>
          <a:p>
            <a:r>
              <a:rPr lang="en-US" altLang="en-US">
                <a:latin typeface="Calibri" panose="020F0502020204030204" pitchFamily="34" charset="0"/>
                <a:cs typeface="Calibri" panose="020F0502020204030204" pitchFamily="34" charset="0"/>
              </a:rPr>
              <a:t>Ships</a:t>
            </a:r>
          </a:p>
        </p:txBody>
      </p:sp>
      <p:sp>
        <p:nvSpPr>
          <p:cNvPr id="12298" name="Rectangle 10">
            <a:extLst>
              <a:ext uri="{FF2B5EF4-FFF2-40B4-BE49-F238E27FC236}">
                <a16:creationId xmlns:a16="http://schemas.microsoft.com/office/drawing/2014/main" id="{25E54375-B452-2BBC-E2E5-60DAF6DA4C90}"/>
              </a:ext>
            </a:extLst>
          </p:cNvPr>
          <p:cNvSpPr>
            <a:spLocks noGrp="1" noChangeArrowheads="1"/>
          </p:cNvSpPr>
          <p:nvPr>
            <p:ph type="body" sz="half" idx="3"/>
          </p:nvPr>
        </p:nvSpPr>
        <p:spPr>
          <a:xfrm>
            <a:off x="1143000" y="3916362"/>
            <a:ext cx="3657600" cy="2667001"/>
          </a:xfrm>
        </p:spPr>
        <p:txBody>
          <a:bodyPr rtlCol="0">
            <a:normAutofit fontScale="92500" lnSpcReduction="10000"/>
          </a:bodyPr>
          <a:lstStyle/>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Design</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Construction</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Management</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Loading</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Scheduling</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Route planning</a:t>
            </a:r>
          </a:p>
          <a:p>
            <a:pPr fontAlgn="auto">
              <a:spcAft>
                <a:spcPts val="0"/>
              </a:spcAft>
              <a:defRPr/>
            </a:pPr>
            <a:endParaRPr lang="en-US" dirty="0"/>
          </a:p>
        </p:txBody>
      </p:sp>
      <p:sp>
        <p:nvSpPr>
          <p:cNvPr id="24582" name="Footer Placeholder 7">
            <a:extLst>
              <a:ext uri="{FF2B5EF4-FFF2-40B4-BE49-F238E27FC236}">
                <a16:creationId xmlns:a16="http://schemas.microsoft.com/office/drawing/2014/main" id="{2D0E03A2-8732-A779-04BB-D0DF8731C15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4583" name="Slide Number Placeholder 7">
            <a:extLst>
              <a:ext uri="{FF2B5EF4-FFF2-40B4-BE49-F238E27FC236}">
                <a16:creationId xmlns:a16="http://schemas.microsoft.com/office/drawing/2014/main" id="{B407FAD8-D96D-7F92-9CF0-954093792C7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94337A44-82A0-4A36-945D-30BB9B29E35E}"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17</a:t>
            </a:fld>
            <a:endParaRPr lang="en-US" altLang="en-US" sz="1400">
              <a:latin typeface="Arial" panose="020B0604020202020204" pitchFamily="34" charset="0"/>
              <a:ea typeface="ＭＳ Ｐゴシック" panose="020B0600070205080204" pitchFamily="34" charset="-128"/>
            </a:endParaRPr>
          </a:p>
        </p:txBody>
      </p:sp>
      <p:sp>
        <p:nvSpPr>
          <p:cNvPr id="24584" name="Rectangle 11">
            <a:extLst>
              <a:ext uri="{FF2B5EF4-FFF2-40B4-BE49-F238E27FC236}">
                <a16:creationId xmlns:a16="http://schemas.microsoft.com/office/drawing/2014/main" id="{FF6ED5EB-B8E5-9A13-3F7D-C661EC10B1FA}"/>
              </a:ext>
            </a:extLst>
          </p:cNvPr>
          <p:cNvSpPr>
            <a:spLocks noChangeArrowheads="1"/>
          </p:cNvSpPr>
          <p:nvPr/>
        </p:nvSpPr>
        <p:spPr bwMode="auto">
          <a:xfrm>
            <a:off x="7620000" y="4648200"/>
            <a:ext cx="35814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ct val="20000"/>
              </a:spcBef>
              <a:buClr>
                <a:schemeClr val="hlink"/>
              </a:buClr>
              <a:buSzPct val="65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Monitoring</a:t>
            </a:r>
          </a:p>
          <a:p>
            <a:pPr eaLnBrk="1" hangingPunct="1">
              <a:lnSpc>
                <a:spcPct val="90000"/>
              </a:lnSpc>
              <a:spcBef>
                <a:spcPct val="20000"/>
              </a:spcBef>
              <a:buClr>
                <a:schemeClr val="hlink"/>
              </a:buClr>
              <a:buSzPct val="65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Engine</a:t>
            </a:r>
          </a:p>
          <a:p>
            <a:pPr eaLnBrk="1" hangingPunct="1">
              <a:lnSpc>
                <a:spcPct val="90000"/>
              </a:lnSpc>
              <a:spcBef>
                <a:spcPct val="20000"/>
              </a:spcBef>
              <a:buClr>
                <a:schemeClr val="hlink"/>
              </a:buClr>
              <a:buSzPct val="65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Hull design</a:t>
            </a:r>
          </a:p>
          <a:p>
            <a:pPr eaLnBrk="1" hangingPunct="1">
              <a:lnSpc>
                <a:spcPct val="90000"/>
              </a:lnSpc>
              <a:spcBef>
                <a:spcPct val="20000"/>
              </a:spcBef>
              <a:buClr>
                <a:schemeClr val="hlink"/>
              </a:buClr>
              <a:buSzPct val="650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Pumps</a:t>
            </a:r>
          </a:p>
        </p:txBody>
      </p:sp>
      <p:pic>
        <p:nvPicPr>
          <p:cNvPr id="24585" name="Picture 1">
            <a:extLst>
              <a:ext uri="{FF2B5EF4-FFF2-40B4-BE49-F238E27FC236}">
                <a16:creationId xmlns:a16="http://schemas.microsoft.com/office/drawing/2014/main" id="{3CAA5A8A-DC39-2EA9-F84E-5825AC0008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1749" y="1584857"/>
            <a:ext cx="4457701" cy="286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3" descr="C:\Documents and Settings\bs\Desktop\112book\Chapter Photos\Ch 1\1-3 engine.jpg">
            <a:extLst>
              <a:ext uri="{FF2B5EF4-FFF2-40B4-BE49-F238E27FC236}">
                <a16:creationId xmlns:a16="http://schemas.microsoft.com/office/drawing/2014/main" id="{5B7F16DB-F875-8162-FFF1-6DCF1385A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95" y="457200"/>
            <a:ext cx="4535488"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362FBCC-DBE1-12F5-65F8-F9CCA6948CB9}"/>
              </a:ext>
            </a:extLst>
          </p:cNvPr>
          <p:cNvSpPr>
            <a:spLocks noGrp="1" noChangeArrowheads="1"/>
          </p:cNvSpPr>
          <p:nvPr>
            <p:ph type="title"/>
          </p:nvPr>
        </p:nvSpPr>
        <p:spPr/>
        <p:txBody>
          <a:bodyPr/>
          <a:lstStyle/>
          <a:p>
            <a:r>
              <a:rPr lang="en-US" altLang="en-US" sz="5400">
                <a:latin typeface="Calibri" panose="020F0502020204030204" pitchFamily="34" charset="0"/>
                <a:cs typeface="Calibri" panose="020F0502020204030204" pitchFamily="34" charset="0"/>
              </a:rPr>
              <a:t>Aerospace</a:t>
            </a:r>
          </a:p>
        </p:txBody>
      </p:sp>
      <p:sp>
        <p:nvSpPr>
          <p:cNvPr id="25603" name="Rectangle 10">
            <a:extLst>
              <a:ext uri="{FF2B5EF4-FFF2-40B4-BE49-F238E27FC236}">
                <a16:creationId xmlns:a16="http://schemas.microsoft.com/office/drawing/2014/main" id="{EF1EE9EA-F551-B61E-19B7-ACA9C26E59EC}"/>
              </a:ext>
            </a:extLst>
          </p:cNvPr>
          <p:cNvSpPr>
            <a:spLocks noGrp="1" noChangeArrowheads="1"/>
          </p:cNvSpPr>
          <p:nvPr>
            <p:ph type="body" sz="half" idx="3"/>
          </p:nvPr>
        </p:nvSpPr>
        <p:spPr>
          <a:xfrm>
            <a:off x="838200" y="3971925"/>
            <a:ext cx="3886200" cy="1990725"/>
          </a:xfrm>
        </p:spPr>
        <p:txBody>
          <a:bodyPr/>
          <a:lstStyle/>
          <a:p>
            <a:r>
              <a:rPr lang="en-US" altLang="en-US" dirty="0">
                <a:latin typeface="Calibri" panose="020F0502020204030204" pitchFamily="34" charset="0"/>
                <a:cs typeface="Calibri" panose="020F0502020204030204" pitchFamily="34" charset="0"/>
              </a:rPr>
              <a:t>Communication</a:t>
            </a:r>
          </a:p>
          <a:p>
            <a:r>
              <a:rPr lang="en-US" altLang="en-US" dirty="0">
                <a:latin typeface="Calibri" panose="020F0502020204030204" pitchFamily="34" charset="0"/>
                <a:cs typeface="Calibri" panose="020F0502020204030204" pitchFamily="34" charset="0"/>
              </a:rPr>
              <a:t>Control</a:t>
            </a:r>
          </a:p>
          <a:p>
            <a:r>
              <a:rPr lang="en-US" altLang="en-US" dirty="0">
                <a:latin typeface="Calibri" panose="020F0502020204030204" pitchFamily="34" charset="0"/>
                <a:cs typeface="Calibri" panose="020F0502020204030204" pitchFamily="34" charset="0"/>
              </a:rPr>
              <a:t>Display</a:t>
            </a:r>
          </a:p>
          <a:p>
            <a:r>
              <a:rPr lang="en-US" altLang="en-US" dirty="0">
                <a:latin typeface="Calibri" panose="020F0502020204030204" pitchFamily="34" charset="0"/>
                <a:cs typeface="Calibri" panose="020F0502020204030204" pitchFamily="34" charset="0"/>
              </a:rPr>
              <a:t>Routing </a:t>
            </a:r>
          </a:p>
        </p:txBody>
      </p:sp>
      <p:sp>
        <p:nvSpPr>
          <p:cNvPr id="25604" name="Footer Placeholder 7">
            <a:extLst>
              <a:ext uri="{FF2B5EF4-FFF2-40B4-BE49-F238E27FC236}">
                <a16:creationId xmlns:a16="http://schemas.microsoft.com/office/drawing/2014/main" id="{6969453E-F989-3291-F679-788D8113DFF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5605" name="Slide Number Placeholder 7">
            <a:extLst>
              <a:ext uri="{FF2B5EF4-FFF2-40B4-BE49-F238E27FC236}">
                <a16:creationId xmlns:a16="http://schemas.microsoft.com/office/drawing/2014/main" id="{DCC9C978-9484-295A-6B58-868D1D00B01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EFB34A30-DFD5-46EE-B712-3F10FAADB632}"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18</a:t>
            </a:fld>
            <a:endParaRPr lang="en-US" altLang="en-US" sz="1400">
              <a:latin typeface="Arial" panose="020B0604020202020204" pitchFamily="34" charset="0"/>
              <a:ea typeface="ＭＳ Ｐゴシック" panose="020B0600070205080204" pitchFamily="34" charset="-128"/>
            </a:endParaRPr>
          </a:p>
        </p:txBody>
      </p:sp>
      <p:pic>
        <p:nvPicPr>
          <p:cNvPr id="25606" name="Picture 7">
            <a:extLst>
              <a:ext uri="{FF2B5EF4-FFF2-40B4-BE49-F238E27FC236}">
                <a16:creationId xmlns:a16="http://schemas.microsoft.com/office/drawing/2014/main" id="{D450C7CC-2BC4-DAB1-CEEF-A5E55F650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50875"/>
            <a:ext cx="36576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A rocket launching from a launch pad&#10;&#10;Description automatically generated">
            <a:extLst>
              <a:ext uri="{FF2B5EF4-FFF2-40B4-BE49-F238E27FC236}">
                <a16:creationId xmlns:a16="http://schemas.microsoft.com/office/drawing/2014/main" id="{BBC1A49E-C85B-CC4A-F322-C5A1E9DB3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889" r="30444"/>
          <a:stretch>
            <a:fillRect/>
          </a:stretch>
        </p:blipFill>
        <p:spPr bwMode="auto">
          <a:xfrm>
            <a:off x="8458200" y="1562100"/>
            <a:ext cx="3657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Content Placeholder 3" descr="A close-up of a vehicle in the desert&#10;&#10;Description automatically generated">
            <a:extLst>
              <a:ext uri="{FF2B5EF4-FFF2-40B4-BE49-F238E27FC236}">
                <a16:creationId xmlns:a16="http://schemas.microsoft.com/office/drawing/2014/main" id="{7304AE0C-2B36-52D1-8E5F-92203C47AF62}"/>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4648200" y="1713852"/>
            <a:ext cx="4430713" cy="2492375"/>
          </a:xfrm>
        </p:spPr>
      </p:pic>
      <p:sp>
        <p:nvSpPr>
          <p:cNvPr id="25609" name="Rectangle 10">
            <a:extLst>
              <a:ext uri="{FF2B5EF4-FFF2-40B4-BE49-F238E27FC236}">
                <a16:creationId xmlns:a16="http://schemas.microsoft.com/office/drawing/2014/main" id="{EE948FD4-E8BE-3572-ADAB-D8F85531495C}"/>
              </a:ext>
            </a:extLst>
          </p:cNvPr>
          <p:cNvSpPr txBox="1">
            <a:spLocks noChangeArrowheads="1"/>
          </p:cNvSpPr>
          <p:nvPr/>
        </p:nvSpPr>
        <p:spPr bwMode="auto">
          <a:xfrm>
            <a:off x="4495800" y="4599927"/>
            <a:ext cx="3886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Signal processing</a:t>
            </a:r>
          </a:p>
          <a:p>
            <a:pPr eaLnBrk="1" hangingPunct="1"/>
            <a:r>
              <a:rPr lang="en-US" altLang="en-US" dirty="0">
                <a:latin typeface="Calibri" panose="020F0502020204030204" pitchFamily="34" charset="0"/>
                <a:cs typeface="Calibri" panose="020F0502020204030204" pitchFamily="34" charset="0"/>
              </a:rPr>
              <a:t>“Gadget” control</a:t>
            </a:r>
          </a:p>
          <a:p>
            <a:pPr eaLnBrk="1" hangingPunct="1"/>
            <a:r>
              <a:rPr lang="en-US" altLang="en-US" dirty="0">
                <a:latin typeface="Calibri" panose="020F0502020204030204" pitchFamily="34" charset="0"/>
                <a:cs typeface="Calibri" panose="020F0502020204030204" pitchFamily="34" charset="0"/>
              </a:rPr>
              <a:t>telemetry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EDB1D11-9DF9-1438-6A47-CC7A87F533D2}"/>
              </a:ext>
            </a:extLst>
          </p:cNvPr>
          <p:cNvSpPr>
            <a:spLocks noGrp="1" noChangeArrowheads="1"/>
          </p:cNvSpPr>
          <p:nvPr>
            <p:ph type="title"/>
          </p:nvPr>
        </p:nvSpPr>
        <p:spPr>
          <a:xfrm>
            <a:off x="5105400" y="457200"/>
            <a:ext cx="6705600" cy="1371600"/>
          </a:xfrm>
        </p:spPr>
        <p:txBody>
          <a:bodyPr/>
          <a:lstStyle/>
          <a:p>
            <a:r>
              <a:rPr lang="en-US" altLang="en-US" sz="5400" dirty="0">
                <a:latin typeface="Calibri" panose="020F0502020204030204" pitchFamily="34" charset="0"/>
                <a:cs typeface="Calibri" panose="020F0502020204030204" pitchFamily="34" charset="0"/>
              </a:rPr>
              <a:t>Cars</a:t>
            </a:r>
            <a:br>
              <a:rPr lang="en-US" altLang="en-US" sz="5400" dirty="0">
                <a:latin typeface="Calibri" panose="020F0502020204030204" pitchFamily="34" charset="0"/>
                <a:cs typeface="Calibri" panose="020F0502020204030204" pitchFamily="34" charset="0"/>
              </a:rPr>
            </a:br>
            <a:r>
              <a:rPr lang="en-US" altLang="en-US" sz="3200" dirty="0">
                <a:latin typeface="Calibri" panose="020F0502020204030204" pitchFamily="34" charset="0"/>
                <a:cs typeface="Calibri" panose="020F0502020204030204" pitchFamily="34" charset="0"/>
              </a:rPr>
              <a:t>(distributed computers with wheels)</a:t>
            </a:r>
            <a:endParaRPr lang="en-US" altLang="en-US" sz="4000" dirty="0">
              <a:latin typeface="Calibri" panose="020F0502020204030204" pitchFamily="34" charset="0"/>
              <a:cs typeface="Calibri" panose="020F0502020204030204" pitchFamily="34" charset="0"/>
            </a:endParaRPr>
          </a:p>
        </p:txBody>
      </p:sp>
      <p:sp>
        <p:nvSpPr>
          <p:cNvPr id="26627" name="Rectangle 10">
            <a:extLst>
              <a:ext uri="{FF2B5EF4-FFF2-40B4-BE49-F238E27FC236}">
                <a16:creationId xmlns:a16="http://schemas.microsoft.com/office/drawing/2014/main" id="{4D20AC9C-F069-D6C9-E1EB-191AD32B84A0}"/>
              </a:ext>
            </a:extLst>
          </p:cNvPr>
          <p:cNvSpPr>
            <a:spLocks noGrp="1" noChangeArrowheads="1"/>
          </p:cNvSpPr>
          <p:nvPr>
            <p:ph type="body" sz="half" idx="3"/>
          </p:nvPr>
        </p:nvSpPr>
        <p:spPr>
          <a:xfrm>
            <a:off x="609600" y="3752850"/>
            <a:ext cx="4479926" cy="1990725"/>
          </a:xfrm>
        </p:spPr>
        <p:txBody>
          <a:bodyPr/>
          <a:lstStyle/>
          <a:p>
            <a:r>
              <a:rPr lang="en-US" altLang="en-US" dirty="0">
                <a:latin typeface="Calibri" panose="020F0502020204030204" pitchFamily="34" charset="0"/>
                <a:cs typeface="Calibri" panose="020F0502020204030204" pitchFamily="34" charset="0"/>
              </a:rPr>
              <a:t>Gas, diesel, hybrid, electric</a:t>
            </a:r>
          </a:p>
          <a:p>
            <a:r>
              <a:rPr lang="en-US" altLang="en-US" dirty="0">
                <a:latin typeface="Calibri" panose="020F0502020204030204" pitchFamily="34" charset="0"/>
                <a:cs typeface="Calibri" panose="020F0502020204030204" pitchFamily="34" charset="0"/>
              </a:rPr>
              <a:t>Self-driving</a:t>
            </a:r>
          </a:p>
          <a:p>
            <a:r>
              <a:rPr lang="en-US" altLang="en-US" dirty="0">
                <a:latin typeface="Calibri" panose="020F0502020204030204" pitchFamily="34" charset="0"/>
                <a:cs typeface="Calibri" panose="020F0502020204030204" pitchFamily="34" charset="0"/>
              </a:rPr>
              <a:t>Navigation</a:t>
            </a:r>
          </a:p>
          <a:p>
            <a:r>
              <a:rPr lang="en-US" altLang="en-US" dirty="0">
                <a:latin typeface="Calibri" panose="020F0502020204030204" pitchFamily="34" charset="0"/>
                <a:cs typeface="Calibri" panose="020F0502020204030204" pitchFamily="34" charset="0"/>
              </a:rPr>
              <a:t>Entertainment  </a:t>
            </a:r>
          </a:p>
        </p:txBody>
      </p:sp>
      <p:sp>
        <p:nvSpPr>
          <p:cNvPr id="26628" name="Footer Placeholder 7">
            <a:extLst>
              <a:ext uri="{FF2B5EF4-FFF2-40B4-BE49-F238E27FC236}">
                <a16:creationId xmlns:a16="http://schemas.microsoft.com/office/drawing/2014/main" id="{E9A448B0-1AC3-DA35-3045-31BE2444679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6629" name="Slide Number Placeholder 7">
            <a:extLst>
              <a:ext uri="{FF2B5EF4-FFF2-40B4-BE49-F238E27FC236}">
                <a16:creationId xmlns:a16="http://schemas.microsoft.com/office/drawing/2014/main" id="{594D629E-54D0-2FAA-4F48-BAEEFF891B3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4D05B828-3377-4DE3-ADD8-13719AB0E29B}"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19</a:t>
            </a:fld>
            <a:endParaRPr lang="en-US" altLang="en-US" sz="1400">
              <a:latin typeface="Arial" panose="020B0604020202020204" pitchFamily="34" charset="0"/>
              <a:ea typeface="ＭＳ Ｐゴシック" panose="020B0600070205080204" pitchFamily="34" charset="-128"/>
            </a:endParaRPr>
          </a:p>
        </p:txBody>
      </p:sp>
      <p:sp>
        <p:nvSpPr>
          <p:cNvPr id="10" name="Content Placeholder 9">
            <a:extLst>
              <a:ext uri="{FF2B5EF4-FFF2-40B4-BE49-F238E27FC236}">
                <a16:creationId xmlns:a16="http://schemas.microsoft.com/office/drawing/2014/main" id="{B1B13656-A68A-F111-CA47-8BF7A8AEC567}"/>
              </a:ext>
            </a:extLst>
          </p:cNvPr>
          <p:cNvSpPr>
            <a:spLocks noGrp="1"/>
          </p:cNvSpPr>
          <p:nvPr>
            <p:ph sz="quarter" idx="1"/>
          </p:nvPr>
        </p:nvSpPr>
        <p:spPr>
          <a:xfrm>
            <a:off x="4771159" y="4495800"/>
            <a:ext cx="3352800" cy="1981200"/>
          </a:xfrm>
        </p:spPr>
        <p:txBody>
          <a:bodyPr rtlCol="0">
            <a:normAutofit lnSpcReduction="10000"/>
          </a:bodyPr>
          <a:lstStyle/>
          <a:p>
            <a:pPr fontAlgn="auto">
              <a:spcAft>
                <a:spcPts val="0"/>
              </a:spcAft>
              <a:defRPr/>
            </a:pPr>
            <a:r>
              <a:rPr lang="en-US" dirty="0"/>
              <a:t>Design</a:t>
            </a:r>
          </a:p>
          <a:p>
            <a:pPr fontAlgn="auto">
              <a:spcAft>
                <a:spcPts val="0"/>
              </a:spcAft>
              <a:defRPr/>
            </a:pPr>
            <a:r>
              <a:rPr lang="en-US" dirty="0"/>
              <a:t>Monitoring </a:t>
            </a:r>
          </a:p>
          <a:p>
            <a:pPr fontAlgn="auto">
              <a:spcAft>
                <a:spcPts val="0"/>
              </a:spcAft>
              <a:defRPr/>
            </a:pPr>
            <a:r>
              <a:rPr lang="en-US" dirty="0"/>
              <a:t>Steering</a:t>
            </a:r>
          </a:p>
          <a:p>
            <a:pPr fontAlgn="auto">
              <a:spcAft>
                <a:spcPts val="0"/>
              </a:spcAft>
              <a:defRPr/>
            </a:pPr>
            <a:r>
              <a:rPr lang="en-US" dirty="0"/>
              <a:t>Breaks </a:t>
            </a:r>
          </a:p>
        </p:txBody>
      </p:sp>
      <p:pic>
        <p:nvPicPr>
          <p:cNvPr id="26631" name="Picture 13" descr="A blue sports car with a black hood&#10;&#10;Description automatically generated">
            <a:extLst>
              <a:ext uri="{FF2B5EF4-FFF2-40B4-BE49-F238E27FC236}">
                <a16:creationId xmlns:a16="http://schemas.microsoft.com/office/drawing/2014/main" id="{44CFCA87-3FF5-2ED5-8BB6-3E65A7055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275" y="2200275"/>
            <a:ext cx="478472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5" descr="A white car with black wheels&#10;&#10;Description automatically generated">
            <a:extLst>
              <a:ext uri="{FF2B5EF4-FFF2-40B4-BE49-F238E27FC236}">
                <a16:creationId xmlns:a16="http://schemas.microsoft.com/office/drawing/2014/main" id="{4FAD8EF6-CF43-19FD-3D2E-02022CAFE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72" y="517525"/>
            <a:ext cx="48371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3043-53FF-8D3A-85EA-F7F927FB0736}"/>
              </a:ext>
            </a:extLst>
          </p:cNvPr>
          <p:cNvSpPr>
            <a:spLocks noGrp="1"/>
          </p:cNvSpPr>
          <p:nvPr>
            <p:ph type="title"/>
          </p:nvPr>
        </p:nvSpPr>
        <p:spPr/>
        <p:txBody>
          <a:bodyPr/>
          <a:lstStyle/>
          <a:p>
            <a:r>
              <a:rPr lang="en-US" dirty="0"/>
              <a:t>To the teacher</a:t>
            </a:r>
          </a:p>
        </p:txBody>
      </p:sp>
      <p:sp>
        <p:nvSpPr>
          <p:cNvPr id="3" name="Content Placeholder 2">
            <a:extLst>
              <a:ext uri="{FF2B5EF4-FFF2-40B4-BE49-F238E27FC236}">
                <a16:creationId xmlns:a16="http://schemas.microsoft.com/office/drawing/2014/main" id="{2F4B2050-35C9-E732-F924-90F100E5B4F7}"/>
              </a:ext>
            </a:extLst>
          </p:cNvPr>
          <p:cNvSpPr>
            <a:spLocks noGrp="1"/>
          </p:cNvSpPr>
          <p:nvPr>
            <p:ph idx="1"/>
          </p:nvPr>
        </p:nvSpPr>
        <p:spPr>
          <a:xfrm>
            <a:off x="838200" y="1825625"/>
            <a:ext cx="11049000" cy="4351338"/>
          </a:xfrm>
        </p:spPr>
        <p:txBody>
          <a:bodyPr/>
          <a:lstStyle/>
          <a:p>
            <a:r>
              <a:rPr lang="en-US" altLang="en-US" sz="1800" dirty="0">
                <a:latin typeface="Arial" panose="020B0604020202020204" pitchFamily="34" charset="0"/>
                <a:ea typeface="ＭＳ Ｐゴシック" panose="020B0600070205080204" pitchFamily="34" charset="-128"/>
                <a:cs typeface="Arial" panose="020B0604020202020204" pitchFamily="34" charset="0"/>
              </a:rPr>
              <a:t>Imagine that you are standing in front of a class of students. Some have never programmed before. Some have learned a variety of good and bad programming from the Web. Some think they know everything. Some are used to be smarter than their computing teacher. What can you tell them to get them interested to learn systematically and constructively?</a:t>
            </a:r>
          </a:p>
          <a:p>
            <a:r>
              <a:rPr lang="en-US" altLang="en-US" sz="1800" dirty="0">
                <a:latin typeface="Arial" panose="020B0604020202020204" pitchFamily="34" charset="0"/>
                <a:ea typeface="ＭＳ Ｐゴシック" panose="020B0600070205080204" pitchFamily="34" charset="-128"/>
                <a:cs typeface="Arial" panose="020B0604020202020204" pitchFamily="34" charset="0"/>
              </a:rPr>
              <a:t>I consider it essential to set expectations. 90% of lecture #1 slides aim at that.</a:t>
            </a:r>
          </a:p>
          <a:p>
            <a:r>
              <a:rPr lang="en-US" altLang="en-US" sz="1800" dirty="0">
                <a:latin typeface="Arial" panose="020B0604020202020204" pitchFamily="34" charset="0"/>
                <a:ea typeface="ＭＳ Ｐゴシック" panose="020B0600070205080204" pitchFamily="34" charset="-128"/>
                <a:cs typeface="Arial" panose="020B0604020202020204" pitchFamily="34" charset="0"/>
              </a:rPr>
              <a:t>There is too little code here, but once you have added “local information” (grading, TA support, rooms, …) there will be little time left out of a standard lecture slot.</a:t>
            </a:r>
          </a:p>
          <a:p>
            <a:r>
              <a:rPr lang="en-US" altLang="en-US" sz="1800" dirty="0">
                <a:latin typeface="Arial" panose="020B0604020202020204" pitchFamily="34" charset="0"/>
                <a:ea typeface="ＭＳ Ｐゴシック" panose="020B0600070205080204" pitchFamily="34" charset="-128"/>
                <a:cs typeface="Arial" panose="020B0604020202020204" pitchFamily="34" charset="0"/>
              </a:rPr>
              <a:t>If there is more time</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Maybe show a video about the key role of software in the world</a:t>
            </a:r>
          </a:p>
          <a:p>
            <a:pPr lvl="2"/>
            <a:r>
              <a:rPr lang="en-US" altLang="en-US" sz="1400" dirty="0">
                <a:latin typeface="Arial" panose="020B0604020202020204" pitchFamily="34" charset="0"/>
                <a:ea typeface="ＭＳ Ｐゴシック" panose="020B0600070205080204" pitchFamily="34" charset="-128"/>
                <a:cs typeface="Arial" panose="020B0604020202020204" pitchFamily="34" charset="0"/>
              </a:rPr>
              <a:t>something the students can relate to</a:t>
            </a:r>
          </a:p>
          <a:p>
            <a:pPr lvl="2"/>
            <a:r>
              <a:rPr lang="en-US" altLang="en-US" sz="1400" dirty="0">
                <a:latin typeface="Arial" panose="020B0604020202020204" pitchFamily="34" charset="0"/>
                <a:ea typeface="ＭＳ Ｐゴシック" panose="020B0600070205080204" pitchFamily="34" charset="-128"/>
                <a:cs typeface="Arial" panose="020B0604020202020204" pitchFamily="34" charset="0"/>
              </a:rPr>
              <a:t>I recommend against showing a game or anything with weapons. That puts off some excellent students</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Maybe start on lecture #2</a:t>
            </a:r>
          </a:p>
          <a:p>
            <a:r>
              <a:rPr lang="en-US" altLang="en-US" sz="2000" dirty="0">
                <a:latin typeface="Arial" panose="020B0604020202020204" pitchFamily="34" charset="0"/>
                <a:ea typeface="ＭＳ Ｐゴシック" panose="020B0600070205080204" pitchFamily="34" charset="-128"/>
                <a:cs typeface="Arial" panose="020B0604020202020204" pitchFamily="34" charset="0"/>
              </a:rPr>
              <a:t>These slides were written </a:t>
            </a:r>
            <a:r>
              <a:rPr lang="en-US" altLang="en-US" sz="2000">
                <a:latin typeface="Arial" panose="020B0604020202020204" pitchFamily="34" charset="0"/>
                <a:ea typeface="ＭＳ Ｐゴシック" panose="020B0600070205080204" pitchFamily="34" charset="-128"/>
                <a:cs typeface="Arial" panose="020B0604020202020204" pitchFamily="34" charset="0"/>
              </a:rPr>
              <a:t>assuming two about-50-minute-long </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lectures a week for 11 weeks</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More time could/should be used for projects, review, and “added material” (e.g., from the PPP2 chapters)</a:t>
            </a:r>
          </a:p>
          <a:p>
            <a:pPr lvl="1"/>
            <a:r>
              <a:rPr lang="en-US" altLang="en-US" sz="1600" dirty="0">
                <a:latin typeface="Arial" panose="020B0604020202020204" pitchFamily="34" charset="0"/>
                <a:ea typeface="ＭＳ Ｐゴシック" panose="020B0600070205080204" pitchFamily="34" charset="-128"/>
                <a:cs typeface="Arial" panose="020B0604020202020204" pitchFamily="34" charset="0"/>
              </a:rPr>
              <a:t>I make no assumptions about what tests, exams, and other material you might have </a:t>
            </a:r>
          </a:p>
          <a:p>
            <a:endParaRPr lang="en-US" dirty="0"/>
          </a:p>
        </p:txBody>
      </p:sp>
      <p:sp>
        <p:nvSpPr>
          <p:cNvPr id="4" name="Footer Placeholder 3">
            <a:extLst>
              <a:ext uri="{FF2B5EF4-FFF2-40B4-BE49-F238E27FC236}">
                <a16:creationId xmlns:a16="http://schemas.microsoft.com/office/drawing/2014/main" id="{236B7674-56EC-64D0-08E7-67A4665CDB2C}"/>
              </a:ext>
            </a:extLst>
          </p:cNvPr>
          <p:cNvSpPr>
            <a:spLocks noGrp="1"/>
          </p:cNvSpPr>
          <p:nvPr>
            <p:ph type="ftr" sz="quarter" idx="11"/>
          </p:nvPr>
        </p:nvSpPr>
        <p:spPr/>
        <p:txBody>
          <a:bodyPr/>
          <a:lstStyle/>
          <a:p>
            <a:pPr>
              <a:defRPr/>
            </a:pPr>
            <a:r>
              <a:rPr lang="en-US"/>
              <a:t>Stroustrup/Programming/2024/Chapter1</a:t>
            </a:r>
            <a:endParaRPr lang="en-US" dirty="0"/>
          </a:p>
        </p:txBody>
      </p:sp>
      <p:sp>
        <p:nvSpPr>
          <p:cNvPr id="5" name="Slide Number Placeholder 4">
            <a:extLst>
              <a:ext uri="{FF2B5EF4-FFF2-40B4-BE49-F238E27FC236}">
                <a16:creationId xmlns:a16="http://schemas.microsoft.com/office/drawing/2014/main" id="{9691CA1C-F0D4-D54F-9D69-576D959EB79D}"/>
              </a:ext>
            </a:extLst>
          </p:cNvPr>
          <p:cNvSpPr>
            <a:spLocks noGrp="1"/>
          </p:cNvSpPr>
          <p:nvPr>
            <p:ph type="sldNum" sz="quarter" idx="12"/>
          </p:nvPr>
        </p:nvSpPr>
        <p:spPr/>
        <p:txBody>
          <a:bodyPr/>
          <a:lstStyle/>
          <a:p>
            <a:pPr>
              <a:defRPr/>
            </a:pPr>
            <a:fld id="{A8C42FC0-8146-4F40-AEAF-84E2EC83B2CA}" type="slidenum">
              <a:rPr lang="en-US" altLang="en-US" smtClean="0"/>
              <a:pPr>
                <a:defRPr/>
              </a:pPr>
              <a:t>2</a:t>
            </a:fld>
            <a:endParaRPr lang="en-US" altLang="en-US" dirty="0"/>
          </a:p>
        </p:txBody>
      </p:sp>
    </p:spTree>
    <p:extLst>
      <p:ext uri="{BB962C8B-B14F-4D97-AF65-F5344CB8AC3E}">
        <p14:creationId xmlns:p14="http://schemas.microsoft.com/office/powerpoint/2010/main" val="1238464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592B750-5796-004F-84E1-D0F9B894EDAE}"/>
              </a:ext>
            </a:extLst>
          </p:cNvPr>
          <p:cNvSpPr>
            <a:spLocks noGrp="1" noChangeArrowheads="1"/>
          </p:cNvSpPr>
          <p:nvPr>
            <p:ph type="title"/>
          </p:nvPr>
        </p:nvSpPr>
        <p:spPr/>
        <p:txBody>
          <a:bodyPr/>
          <a:lstStyle/>
          <a:p>
            <a:r>
              <a:rPr lang="en-US" altLang="en-US" sz="5400">
                <a:latin typeface="Calibri" panose="020F0502020204030204" pitchFamily="34" charset="0"/>
                <a:cs typeface="Calibri" panose="020F0502020204030204" pitchFamily="34" charset="0"/>
              </a:rPr>
              <a:t>Phones</a:t>
            </a:r>
          </a:p>
        </p:txBody>
      </p:sp>
      <p:sp>
        <p:nvSpPr>
          <p:cNvPr id="27651" name="Content Placeholder 3">
            <a:extLst>
              <a:ext uri="{FF2B5EF4-FFF2-40B4-BE49-F238E27FC236}">
                <a16:creationId xmlns:a16="http://schemas.microsoft.com/office/drawing/2014/main" id="{48F5E53B-C481-7D65-6D81-93DC490B2FD4}"/>
              </a:ext>
            </a:extLst>
          </p:cNvPr>
          <p:cNvSpPr>
            <a:spLocks noGrp="1" noChangeArrowheads="1"/>
          </p:cNvSpPr>
          <p:nvPr>
            <p:ph sz="quarter" idx="1"/>
          </p:nvPr>
        </p:nvSpPr>
        <p:spPr/>
        <p:txBody>
          <a:bodyPr/>
          <a:lstStyle/>
          <a:p>
            <a:endParaRPr lang="en-US" altLang="en-US"/>
          </a:p>
        </p:txBody>
      </p:sp>
      <p:sp>
        <p:nvSpPr>
          <p:cNvPr id="19462" name="Rectangle 6">
            <a:extLst>
              <a:ext uri="{FF2B5EF4-FFF2-40B4-BE49-F238E27FC236}">
                <a16:creationId xmlns:a16="http://schemas.microsoft.com/office/drawing/2014/main" id="{BA2E71B8-8292-E32E-CACB-69FE864C9C1E}"/>
              </a:ext>
            </a:extLst>
          </p:cNvPr>
          <p:cNvSpPr>
            <a:spLocks noGrp="1" noChangeArrowheads="1"/>
          </p:cNvSpPr>
          <p:nvPr>
            <p:ph type="body" sz="half" idx="3"/>
          </p:nvPr>
        </p:nvSpPr>
        <p:spPr>
          <a:xfrm>
            <a:off x="1981200" y="4105275"/>
            <a:ext cx="3505200" cy="1990725"/>
          </a:xfrm>
        </p:spPr>
        <p:txBody>
          <a:bodyPr rtlCol="0">
            <a:normAutofit lnSpcReduction="10000"/>
          </a:bodyPr>
          <a:lstStyle/>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Voice quality</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User interfaces</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Billing</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Mobility</a:t>
            </a:r>
          </a:p>
        </p:txBody>
      </p:sp>
      <p:sp>
        <p:nvSpPr>
          <p:cNvPr id="27653" name="Footer Placeholder 7">
            <a:extLst>
              <a:ext uri="{FF2B5EF4-FFF2-40B4-BE49-F238E27FC236}">
                <a16:creationId xmlns:a16="http://schemas.microsoft.com/office/drawing/2014/main" id="{5D3C33DA-E91E-28EA-1332-27A975E431F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27654" name="Slide Number Placeholder 7">
            <a:extLst>
              <a:ext uri="{FF2B5EF4-FFF2-40B4-BE49-F238E27FC236}">
                <a16:creationId xmlns:a16="http://schemas.microsoft.com/office/drawing/2014/main" id="{F8EAF4E1-1674-755F-E7DA-907EC15160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F3AEF375-C23E-449E-88C3-3C0A5F2D4B35}"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20</a:t>
            </a:fld>
            <a:endParaRPr lang="en-US" altLang="en-US" sz="1400">
              <a:latin typeface="Arial" panose="020B0604020202020204" pitchFamily="34" charset="0"/>
              <a:ea typeface="ＭＳ Ｐゴシック" panose="020B0600070205080204" pitchFamily="34" charset="-128"/>
            </a:endParaRPr>
          </a:p>
        </p:txBody>
      </p:sp>
      <p:pic>
        <p:nvPicPr>
          <p:cNvPr id="27656" name="Picture 1">
            <a:extLst>
              <a:ext uri="{FF2B5EF4-FFF2-40B4-BE49-F238E27FC236}">
                <a16:creationId xmlns:a16="http://schemas.microsoft.com/office/drawing/2014/main" id="{F6151532-DC9F-EE24-25AD-3E0DDE8F64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527050"/>
            <a:ext cx="28273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
            <a:extLst>
              <a:ext uri="{FF2B5EF4-FFF2-40B4-BE49-F238E27FC236}">
                <a16:creationId xmlns:a16="http://schemas.microsoft.com/office/drawing/2014/main" id="{B2704181-71E0-D123-411E-15F3902F44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01775"/>
            <a:ext cx="4724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a:extLst>
              <a:ext uri="{FF2B5EF4-FFF2-40B4-BE49-F238E27FC236}">
                <a16:creationId xmlns:a16="http://schemas.microsoft.com/office/drawing/2014/main" id="{1D2D38FD-738F-4582-CD86-C2FA45439558}"/>
              </a:ext>
            </a:extLst>
          </p:cNvPr>
          <p:cNvSpPr txBox="1">
            <a:spLocks noChangeArrowheads="1"/>
          </p:cNvSpPr>
          <p:nvPr/>
        </p:nvSpPr>
        <p:spPr bwMode="auto">
          <a:xfrm>
            <a:off x="7696200" y="3965575"/>
            <a:ext cx="35052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Switching</a:t>
            </a: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Reliability</a:t>
            </a: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Provisioning</a:t>
            </a: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Images</a:t>
            </a:r>
          </a:p>
          <a:p>
            <a:pPr eaLnBrk="1" fontAlgn="auto" hangingPunct="1">
              <a:spcAft>
                <a:spcPts val="0"/>
              </a:spcAft>
              <a:defRPr/>
            </a:pPr>
            <a:r>
              <a:rPr lang="en-US" altLang="en-US" dirty="0">
                <a:latin typeface="Calibri" panose="020F0502020204030204" pitchFamily="34" charset="0"/>
                <a:cs typeface="Calibri" panose="020F0502020204030204" pitchFamily="34" charset="0"/>
              </a:rPr>
              <a:t>Videos</a:t>
            </a: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apps</a:t>
            </a:r>
          </a:p>
          <a:p>
            <a:pPr eaLnBrk="1" fontAlgn="auto" hangingPunct="1">
              <a:spcAft>
                <a:spcPts val="0"/>
              </a:spcAft>
              <a:defRPr/>
            </a:pPr>
            <a:endParaRPr lang="en-US" altLang="en-US" sz="2800" dirty="0">
              <a:latin typeface="Calibri" panose="020F0502020204030204" pitchFamily="34" charset="0"/>
              <a:cs typeface="Calibri" panose="020F0502020204030204" pitchFamily="34" charset="0"/>
            </a:endParaRPr>
          </a:p>
          <a:p>
            <a:pPr eaLnBrk="1" fontAlgn="auto" hangingPunct="1">
              <a:spcAft>
                <a:spcPts val="0"/>
              </a:spcAft>
              <a:defRPr/>
            </a:pPr>
            <a:endParaRPr lang="en-US" altLang="en-US" sz="2800" dirty="0">
              <a:latin typeface="Calibri" panose="020F0502020204030204" pitchFamily="34" charset="0"/>
              <a:cs typeface="Calibri" panose="020F0502020204030204" pitchFamily="34" charset="0"/>
            </a:endParaRPr>
          </a:p>
          <a:p>
            <a:pPr eaLnBrk="1" fontAlgn="auto" hangingPunct="1">
              <a:spcAft>
                <a:spcPts val="0"/>
              </a:spcAft>
              <a:defRPr/>
            </a:pPr>
            <a:endParaRPr lang="en-US" altLang="en-US" sz="2800" dirty="0">
              <a:latin typeface="Calibri" panose="020F0502020204030204" pitchFamily="34" charset="0"/>
              <a:cs typeface="Calibri" panose="020F0502020204030204" pitchFamily="34" charset="0"/>
            </a:endParaRPr>
          </a:p>
          <a:p>
            <a:pPr eaLnBrk="1" fontAlgn="auto" hangingPunct="1">
              <a:spcAft>
                <a:spcPts val="0"/>
              </a:spcAft>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clothing&#10;&#10;Description automatically generated">
            <a:extLst>
              <a:ext uri="{FF2B5EF4-FFF2-40B4-BE49-F238E27FC236}">
                <a16:creationId xmlns:a16="http://schemas.microsoft.com/office/drawing/2014/main" id="{2B0EEC36-8752-3C74-F6AC-2AA6FFF47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1" y="4097844"/>
            <a:ext cx="4334933" cy="2438400"/>
          </a:xfrm>
          <a:prstGeom prst="rect">
            <a:avLst/>
          </a:prstGeom>
        </p:spPr>
      </p:pic>
      <p:pic>
        <p:nvPicPr>
          <p:cNvPr id="2" name="Content Placeholder 1">
            <a:extLst>
              <a:ext uri="{FF2B5EF4-FFF2-40B4-BE49-F238E27FC236}">
                <a16:creationId xmlns:a16="http://schemas.microsoft.com/office/drawing/2014/main" id="{84E6E042-08F3-4F99-D8A7-4F011B2A0EAC}"/>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7543801" y="1465769"/>
            <a:ext cx="3957158" cy="2225902"/>
          </a:xfrm>
          <a:prstGeom prst="rect">
            <a:avLst/>
          </a:prstGeom>
        </p:spPr>
      </p:pic>
      <p:pic>
        <p:nvPicPr>
          <p:cNvPr id="10" name="Picture 9" descr="A video game cover with a person in armor and sword&#10;&#10;Description automatically generated">
            <a:extLst>
              <a:ext uri="{FF2B5EF4-FFF2-40B4-BE49-F238E27FC236}">
                <a16:creationId xmlns:a16="http://schemas.microsoft.com/office/drawing/2014/main" id="{D6B6A23A-3394-A5D1-C475-52D9862AA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7287" y="2837369"/>
            <a:ext cx="2628900" cy="3438525"/>
          </a:xfrm>
          <a:prstGeom prst="rect">
            <a:avLst/>
          </a:prstGeom>
        </p:spPr>
      </p:pic>
      <p:pic>
        <p:nvPicPr>
          <p:cNvPr id="12" name="Picture 11" descr="A video game screen shot of a game&#10;&#10;Description automatically generated">
            <a:extLst>
              <a:ext uri="{FF2B5EF4-FFF2-40B4-BE49-F238E27FC236}">
                <a16:creationId xmlns:a16="http://schemas.microsoft.com/office/drawing/2014/main" id="{124569A3-B3AB-2CF7-E153-EF7AFB816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4799" y="3968189"/>
            <a:ext cx="4334933" cy="2442216"/>
          </a:xfrm>
          <a:prstGeom prst="rect">
            <a:avLst/>
          </a:prstGeom>
        </p:spPr>
      </p:pic>
      <p:sp>
        <p:nvSpPr>
          <p:cNvPr id="28674" name="Title 1">
            <a:extLst>
              <a:ext uri="{FF2B5EF4-FFF2-40B4-BE49-F238E27FC236}">
                <a16:creationId xmlns:a16="http://schemas.microsoft.com/office/drawing/2014/main" id="{0C349833-2477-1DC8-E3C0-3903252C7C29}"/>
              </a:ext>
            </a:extLst>
          </p:cNvPr>
          <p:cNvSpPr>
            <a:spLocks noGrp="1" noChangeArrowheads="1"/>
          </p:cNvSpPr>
          <p:nvPr>
            <p:ph type="title"/>
          </p:nvPr>
        </p:nvSpPr>
        <p:spPr/>
        <p:txBody>
          <a:bodyPr/>
          <a:lstStyle/>
          <a:p>
            <a:r>
              <a:rPr lang="en-US" altLang="en-US"/>
              <a:t>Graphics, animation, and games</a:t>
            </a:r>
          </a:p>
        </p:txBody>
      </p:sp>
      <p:sp>
        <p:nvSpPr>
          <p:cNvPr id="28677" name="Text Placeholder 4">
            <a:extLst>
              <a:ext uri="{FF2B5EF4-FFF2-40B4-BE49-F238E27FC236}">
                <a16:creationId xmlns:a16="http://schemas.microsoft.com/office/drawing/2014/main" id="{A171BF48-20A6-6274-E58F-F93BE027903F}"/>
              </a:ext>
            </a:extLst>
          </p:cNvPr>
          <p:cNvSpPr>
            <a:spLocks noGrp="1" noChangeArrowheads="1"/>
          </p:cNvSpPr>
          <p:nvPr>
            <p:ph type="body" sz="half" idx="3"/>
          </p:nvPr>
        </p:nvSpPr>
        <p:spPr/>
        <p:txBody>
          <a:bodyPr/>
          <a:lstStyle/>
          <a:p>
            <a:endParaRPr lang="en-US" altLang="en-US" dirty="0"/>
          </a:p>
        </p:txBody>
      </p:sp>
      <p:sp>
        <p:nvSpPr>
          <p:cNvPr id="6" name="Footer Placeholder 5">
            <a:extLst>
              <a:ext uri="{FF2B5EF4-FFF2-40B4-BE49-F238E27FC236}">
                <a16:creationId xmlns:a16="http://schemas.microsoft.com/office/drawing/2014/main" id="{E359FF03-EE2D-157F-A467-8700A14CDBA3}"/>
              </a:ext>
            </a:extLst>
          </p:cNvPr>
          <p:cNvSpPr>
            <a:spLocks noGrp="1"/>
          </p:cNvSpPr>
          <p:nvPr>
            <p:ph type="ftr" sz="quarter" idx="11"/>
          </p:nvPr>
        </p:nvSpPr>
        <p:spPr/>
        <p:txBody>
          <a:bodyPr/>
          <a:lstStyle/>
          <a:p>
            <a:pPr>
              <a:defRPr/>
            </a:pPr>
            <a:r>
              <a:rPr lang="en-US"/>
              <a:t>Stroustrup/Programming/2024/Chapter1</a:t>
            </a:r>
          </a:p>
        </p:txBody>
      </p:sp>
      <p:sp>
        <p:nvSpPr>
          <p:cNvPr id="7" name="Slide Number Placeholder 6">
            <a:extLst>
              <a:ext uri="{FF2B5EF4-FFF2-40B4-BE49-F238E27FC236}">
                <a16:creationId xmlns:a16="http://schemas.microsoft.com/office/drawing/2014/main" id="{EA40C4F0-7C6F-FBC0-9494-DE193672564B}"/>
              </a:ext>
            </a:extLst>
          </p:cNvPr>
          <p:cNvSpPr>
            <a:spLocks noGrp="1"/>
          </p:cNvSpPr>
          <p:nvPr>
            <p:ph type="sldNum" sz="quarter" idx="12"/>
          </p:nvPr>
        </p:nvSpPr>
        <p:spPr/>
        <p:txBody>
          <a:bodyPr/>
          <a:lstStyle/>
          <a:p>
            <a:pPr>
              <a:defRPr/>
            </a:pPr>
            <a:fld id="{2B0B5139-422F-4A45-9613-8BF6B7F092C1}" type="slidenum">
              <a:rPr lang="en-US" altLang="en-US"/>
              <a:pPr>
                <a:defRPr/>
              </a:pPr>
              <a:t>21</a:t>
            </a:fld>
            <a:endParaRPr lang="en-US" altLang="en-US"/>
          </a:p>
        </p:txBody>
      </p:sp>
      <p:pic>
        <p:nvPicPr>
          <p:cNvPr id="4" name="Picture 3">
            <a:extLst>
              <a:ext uri="{FF2B5EF4-FFF2-40B4-BE49-F238E27FC236}">
                <a16:creationId xmlns:a16="http://schemas.microsoft.com/office/drawing/2014/main" id="{83A70456-9621-9C70-BAA3-779836D5F1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8712" y="1434131"/>
            <a:ext cx="4473857" cy="2796161"/>
          </a:xfrm>
          <a:prstGeom prst="rect">
            <a:avLst/>
          </a:prstGeom>
        </p:spPr>
      </p:pic>
      <p:pic>
        <p:nvPicPr>
          <p:cNvPr id="3" name="Content Placeholder 2">
            <a:extLst>
              <a:ext uri="{FF2B5EF4-FFF2-40B4-BE49-F238E27FC236}">
                <a16:creationId xmlns:a16="http://schemas.microsoft.com/office/drawing/2014/main" id="{2B2CBF89-06ED-F39F-879E-88142712E460}"/>
              </a:ext>
            </a:extLst>
          </p:cNvPr>
          <p:cNvPicPr>
            <a:picLocks noGrp="1" noChangeAspect="1"/>
          </p:cNvPicPr>
          <p:nvPr>
            <p:ph sz="quarter" idx="1"/>
          </p:nvPr>
        </p:nvPicPr>
        <p:blipFill>
          <a:blip r:embed="rId8">
            <a:extLst>
              <a:ext uri="{28A0092B-C50C-407E-A947-70E740481C1C}">
                <a14:useLocalDpi xmlns:a14="http://schemas.microsoft.com/office/drawing/2010/main" val="0"/>
              </a:ext>
            </a:extLst>
          </a:blip>
          <a:stretch>
            <a:fillRect/>
          </a:stretch>
        </p:blipFill>
        <p:spPr>
          <a:xfrm>
            <a:off x="191304" y="397608"/>
            <a:ext cx="2207495" cy="2796161"/>
          </a:xfrm>
          <a:prstGeom prst="rect">
            <a:avLst/>
          </a:prstGeom>
        </p:spPr>
      </p:pic>
      <p:pic>
        <p:nvPicPr>
          <p:cNvPr id="9" name="Picture 8" descr="A person in garment holding a baby&#10;&#10;Description automatically generated">
            <a:extLst>
              <a:ext uri="{FF2B5EF4-FFF2-40B4-BE49-F238E27FC236}">
                <a16:creationId xmlns:a16="http://schemas.microsoft.com/office/drawing/2014/main" id="{83241A58-17E2-2DF1-0E01-B383ACB23F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0" y="3853324"/>
            <a:ext cx="2873111" cy="287311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front of a building&#10;&#10;Description automatically generated">
            <a:extLst>
              <a:ext uri="{FF2B5EF4-FFF2-40B4-BE49-F238E27FC236}">
                <a16:creationId xmlns:a16="http://schemas.microsoft.com/office/drawing/2014/main" id="{77CA7B15-B180-907F-4BAD-572FAC2FAF87}"/>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7848600" y="1391284"/>
            <a:ext cx="4114800" cy="2744572"/>
          </a:xfrm>
        </p:spPr>
      </p:pic>
      <p:sp>
        <p:nvSpPr>
          <p:cNvPr id="29698" name="Title 1">
            <a:extLst>
              <a:ext uri="{FF2B5EF4-FFF2-40B4-BE49-F238E27FC236}">
                <a16:creationId xmlns:a16="http://schemas.microsoft.com/office/drawing/2014/main" id="{DBFE0C15-AFC5-2043-C45C-65FB13D5A7F6}"/>
              </a:ext>
            </a:extLst>
          </p:cNvPr>
          <p:cNvSpPr>
            <a:spLocks noGrp="1" noChangeArrowheads="1"/>
          </p:cNvSpPr>
          <p:nvPr>
            <p:ph type="title"/>
          </p:nvPr>
        </p:nvSpPr>
        <p:spPr/>
        <p:txBody>
          <a:bodyPr/>
          <a:lstStyle/>
          <a:p>
            <a:r>
              <a:rPr lang="en-US" altLang="en-US" dirty="0"/>
              <a:t>Commerce, finance, and governance </a:t>
            </a:r>
          </a:p>
        </p:txBody>
      </p:sp>
      <p:sp>
        <p:nvSpPr>
          <p:cNvPr id="6" name="Footer Placeholder 5">
            <a:extLst>
              <a:ext uri="{FF2B5EF4-FFF2-40B4-BE49-F238E27FC236}">
                <a16:creationId xmlns:a16="http://schemas.microsoft.com/office/drawing/2014/main" id="{082F9D2B-9AFC-A800-E96A-451D5642F8A6}"/>
              </a:ext>
            </a:extLst>
          </p:cNvPr>
          <p:cNvSpPr>
            <a:spLocks noGrp="1"/>
          </p:cNvSpPr>
          <p:nvPr>
            <p:ph type="ftr" sz="quarter" idx="11"/>
          </p:nvPr>
        </p:nvSpPr>
        <p:spPr/>
        <p:txBody>
          <a:bodyPr/>
          <a:lstStyle/>
          <a:p>
            <a:pPr>
              <a:defRPr/>
            </a:pPr>
            <a:r>
              <a:rPr lang="en-US"/>
              <a:t>Stroustrup/Programming/2024/Chapter1</a:t>
            </a:r>
          </a:p>
        </p:txBody>
      </p:sp>
      <p:sp>
        <p:nvSpPr>
          <p:cNvPr id="7" name="Slide Number Placeholder 6">
            <a:extLst>
              <a:ext uri="{FF2B5EF4-FFF2-40B4-BE49-F238E27FC236}">
                <a16:creationId xmlns:a16="http://schemas.microsoft.com/office/drawing/2014/main" id="{DFB30BA3-F076-2B81-0868-2E470B78BFBC}"/>
              </a:ext>
            </a:extLst>
          </p:cNvPr>
          <p:cNvSpPr>
            <a:spLocks noGrp="1"/>
          </p:cNvSpPr>
          <p:nvPr>
            <p:ph type="sldNum" sz="quarter" idx="12"/>
          </p:nvPr>
        </p:nvSpPr>
        <p:spPr/>
        <p:txBody>
          <a:bodyPr/>
          <a:lstStyle/>
          <a:p>
            <a:pPr>
              <a:defRPr/>
            </a:pPr>
            <a:fld id="{E1A5240A-45CC-41EA-8CF1-90868DACBA8F}" type="slidenum">
              <a:rPr lang="en-US" altLang="en-US"/>
              <a:pPr>
                <a:defRPr/>
              </a:pPr>
              <a:t>22</a:t>
            </a:fld>
            <a:endParaRPr lang="en-US" altLang="en-US"/>
          </a:p>
        </p:txBody>
      </p:sp>
      <p:sp>
        <p:nvSpPr>
          <p:cNvPr id="3" name="Content Placeholder 2">
            <a:extLst>
              <a:ext uri="{FF2B5EF4-FFF2-40B4-BE49-F238E27FC236}">
                <a16:creationId xmlns:a16="http://schemas.microsoft.com/office/drawing/2014/main" id="{2815DE8D-B5A0-8B4A-9E82-BE46CA88E891}"/>
              </a:ext>
            </a:extLst>
          </p:cNvPr>
          <p:cNvSpPr>
            <a:spLocks noGrp="1"/>
          </p:cNvSpPr>
          <p:nvPr>
            <p:ph sz="quarter" idx="1"/>
          </p:nvPr>
        </p:nvSpPr>
        <p:spPr>
          <a:xfrm>
            <a:off x="609600" y="1981200"/>
            <a:ext cx="3962400" cy="3810000"/>
          </a:xfrm>
        </p:spPr>
        <p:txBody>
          <a:bodyPr/>
          <a:lstStyle/>
          <a:p>
            <a:r>
              <a:rPr lang="en-US" dirty="0"/>
              <a:t>Banks</a:t>
            </a:r>
          </a:p>
          <a:p>
            <a:r>
              <a:rPr lang="en-US" dirty="0"/>
              <a:t>Stock exchanges</a:t>
            </a:r>
          </a:p>
          <a:p>
            <a:r>
              <a:rPr lang="en-US" dirty="0"/>
              <a:t>Currency exchange</a:t>
            </a:r>
          </a:p>
          <a:p>
            <a:r>
              <a:rPr lang="en-US" dirty="0"/>
              <a:t>Social services</a:t>
            </a:r>
          </a:p>
          <a:p>
            <a:r>
              <a:rPr lang="en-US" dirty="0"/>
              <a:t>Medical records</a:t>
            </a:r>
          </a:p>
          <a:p>
            <a:r>
              <a:rPr lang="en-US" dirty="0"/>
              <a:t>Taxes</a:t>
            </a:r>
          </a:p>
          <a:p>
            <a:r>
              <a:rPr lang="en-US" dirty="0"/>
              <a:t>Online stores</a:t>
            </a:r>
          </a:p>
        </p:txBody>
      </p:sp>
      <p:pic>
        <p:nvPicPr>
          <p:cNvPr id="13" name="Picture 12" descr="A flag on a building&#10;&#10;Description automatically generated">
            <a:extLst>
              <a:ext uri="{FF2B5EF4-FFF2-40B4-BE49-F238E27FC236}">
                <a16:creationId xmlns:a16="http://schemas.microsoft.com/office/drawing/2014/main" id="{F78DC45C-9827-59B4-5952-5D0A7D098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429000"/>
            <a:ext cx="4572000" cy="2743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24B3192-37BD-2344-632F-0DC92713BFAE}"/>
              </a:ext>
            </a:extLst>
          </p:cNvPr>
          <p:cNvSpPr>
            <a:spLocks noGrp="1" noChangeArrowheads="1"/>
          </p:cNvSpPr>
          <p:nvPr>
            <p:ph type="title"/>
          </p:nvPr>
        </p:nvSpPr>
        <p:spPr/>
        <p:txBody>
          <a:bodyPr/>
          <a:lstStyle/>
          <a:p>
            <a:r>
              <a:rPr lang="en-US" altLang="en-US" dirty="0"/>
              <a:t>Medicine</a:t>
            </a:r>
          </a:p>
        </p:txBody>
      </p:sp>
      <p:sp>
        <p:nvSpPr>
          <p:cNvPr id="30725" name="Text Placeholder 4">
            <a:extLst>
              <a:ext uri="{FF2B5EF4-FFF2-40B4-BE49-F238E27FC236}">
                <a16:creationId xmlns:a16="http://schemas.microsoft.com/office/drawing/2014/main" id="{23F6ABD2-F710-403D-7BA6-D38BBD14A42F}"/>
              </a:ext>
            </a:extLst>
          </p:cNvPr>
          <p:cNvSpPr>
            <a:spLocks noGrp="1" noChangeArrowheads="1"/>
          </p:cNvSpPr>
          <p:nvPr>
            <p:ph type="body" sz="half" idx="3"/>
          </p:nvPr>
        </p:nvSpPr>
        <p:spPr>
          <a:xfrm>
            <a:off x="76200" y="4231854"/>
            <a:ext cx="6324600" cy="1981200"/>
          </a:xfrm>
        </p:spPr>
        <p:txBody>
          <a:bodyPr/>
          <a:lstStyle/>
          <a:p>
            <a:r>
              <a:rPr lang="en-US" altLang="en-US" dirty="0"/>
              <a:t>Scanners</a:t>
            </a:r>
          </a:p>
          <a:p>
            <a:r>
              <a:rPr lang="en-US" altLang="en-US" dirty="0"/>
              <a:t>Vaccine development and production</a:t>
            </a:r>
          </a:p>
          <a:p>
            <a:r>
              <a:rPr lang="en-US" altLang="en-US" dirty="0"/>
              <a:t>Analysis (blood, tissue)</a:t>
            </a:r>
          </a:p>
          <a:p>
            <a:r>
              <a:rPr lang="en-US" altLang="en-US" dirty="0"/>
              <a:t>General research</a:t>
            </a:r>
          </a:p>
        </p:txBody>
      </p:sp>
      <p:sp>
        <p:nvSpPr>
          <p:cNvPr id="6" name="Footer Placeholder 5">
            <a:extLst>
              <a:ext uri="{FF2B5EF4-FFF2-40B4-BE49-F238E27FC236}">
                <a16:creationId xmlns:a16="http://schemas.microsoft.com/office/drawing/2014/main" id="{EFB78467-AD3F-A81F-1DB6-F44FE1A39CC3}"/>
              </a:ext>
            </a:extLst>
          </p:cNvPr>
          <p:cNvSpPr>
            <a:spLocks noGrp="1"/>
          </p:cNvSpPr>
          <p:nvPr>
            <p:ph type="ftr" sz="quarter" idx="11"/>
          </p:nvPr>
        </p:nvSpPr>
        <p:spPr/>
        <p:txBody>
          <a:bodyPr/>
          <a:lstStyle/>
          <a:p>
            <a:pPr>
              <a:defRPr/>
            </a:pPr>
            <a:r>
              <a:rPr lang="en-US"/>
              <a:t>Stroustrup/Programming/2024/Chapter1</a:t>
            </a:r>
          </a:p>
        </p:txBody>
      </p:sp>
      <p:sp>
        <p:nvSpPr>
          <p:cNvPr id="7" name="Slide Number Placeholder 6">
            <a:extLst>
              <a:ext uri="{FF2B5EF4-FFF2-40B4-BE49-F238E27FC236}">
                <a16:creationId xmlns:a16="http://schemas.microsoft.com/office/drawing/2014/main" id="{8B126388-275D-AC82-5C88-81B3668864C3}"/>
              </a:ext>
            </a:extLst>
          </p:cNvPr>
          <p:cNvSpPr>
            <a:spLocks noGrp="1"/>
          </p:cNvSpPr>
          <p:nvPr>
            <p:ph type="sldNum" sz="quarter" idx="12"/>
          </p:nvPr>
        </p:nvSpPr>
        <p:spPr/>
        <p:txBody>
          <a:bodyPr/>
          <a:lstStyle/>
          <a:p>
            <a:pPr>
              <a:defRPr/>
            </a:pPr>
            <a:fld id="{57C0241E-51B9-4BF9-B089-B279E244F2C6}" type="slidenum">
              <a:rPr lang="en-US" altLang="en-US"/>
              <a:pPr>
                <a:defRPr/>
              </a:pPr>
              <a:t>23</a:t>
            </a:fld>
            <a:endParaRPr lang="en-US" altLang="en-US"/>
          </a:p>
        </p:txBody>
      </p:sp>
      <p:pic>
        <p:nvPicPr>
          <p:cNvPr id="2" name="Content Placeholder 1" descr="A person lying on a bed in a ct scan room&#10;&#10;Description automatically generated">
            <a:extLst>
              <a:ext uri="{FF2B5EF4-FFF2-40B4-BE49-F238E27FC236}">
                <a16:creationId xmlns:a16="http://schemas.microsoft.com/office/drawing/2014/main" id="{B88A4FBD-92CC-2031-5A9D-E4F6C7FC33E0}"/>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038600" y="1648603"/>
            <a:ext cx="3641252" cy="2438400"/>
          </a:xfrm>
          <a:prstGeom prst="rect">
            <a:avLst/>
          </a:prstGeom>
        </p:spPr>
      </p:pic>
      <p:pic>
        <p:nvPicPr>
          <p:cNvPr id="4" name="Picture 3">
            <a:extLst>
              <a:ext uri="{FF2B5EF4-FFF2-40B4-BE49-F238E27FC236}">
                <a16:creationId xmlns:a16="http://schemas.microsoft.com/office/drawing/2014/main" id="{626E547D-1EC1-3DC1-3E1C-47F7C29C8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93532"/>
            <a:ext cx="3319411" cy="2278267"/>
          </a:xfrm>
          <a:prstGeom prst="rect">
            <a:avLst/>
          </a:prstGeom>
        </p:spPr>
      </p:pic>
      <p:sp>
        <p:nvSpPr>
          <p:cNvPr id="8" name="Text Placeholder 4">
            <a:extLst>
              <a:ext uri="{FF2B5EF4-FFF2-40B4-BE49-F238E27FC236}">
                <a16:creationId xmlns:a16="http://schemas.microsoft.com/office/drawing/2014/main" id="{947DCE89-AAC6-A0F2-5415-217FE6B2EB88}"/>
              </a:ext>
            </a:extLst>
          </p:cNvPr>
          <p:cNvSpPr txBox="1">
            <a:spLocks noChangeArrowheads="1"/>
          </p:cNvSpPr>
          <p:nvPr/>
        </p:nvSpPr>
        <p:spPr bwMode="auto">
          <a:xfrm>
            <a:off x="8001000" y="4114801"/>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dirty="0"/>
              <a:t>Genomics</a:t>
            </a:r>
          </a:p>
          <a:p>
            <a:pPr eaLnBrk="1" hangingPunct="1"/>
            <a:r>
              <a:rPr lang="en-US" altLang="en-US" dirty="0"/>
              <a:t>Materials design</a:t>
            </a:r>
          </a:p>
          <a:p>
            <a:pPr eaLnBrk="1" hangingPunct="1"/>
            <a:r>
              <a:rPr lang="en-US" altLang="en-US" dirty="0"/>
              <a:t>Simulations</a:t>
            </a:r>
          </a:p>
          <a:p>
            <a:pPr eaLnBrk="1" hangingPunct="1"/>
            <a:r>
              <a:rPr lang="en-US" altLang="en-US" dirty="0"/>
              <a:t>???</a:t>
            </a:r>
          </a:p>
          <a:p>
            <a:pPr eaLnBrk="1" hangingPunct="1"/>
            <a:endParaRPr lang="en-US" altLang="en-US" dirty="0"/>
          </a:p>
        </p:txBody>
      </p:sp>
      <p:pic>
        <p:nvPicPr>
          <p:cNvPr id="9" name="Picture 8">
            <a:extLst>
              <a:ext uri="{FF2B5EF4-FFF2-40B4-BE49-F238E27FC236}">
                <a16:creationId xmlns:a16="http://schemas.microsoft.com/office/drawing/2014/main" id="{3948AB7A-B652-69FF-8277-037583F7D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155575"/>
            <a:ext cx="2751777" cy="363000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BB705D61-1971-0850-CC5A-710885FA7C41}"/>
              </a:ext>
            </a:extLst>
          </p:cNvPr>
          <p:cNvSpPr>
            <a:spLocks noGrp="1" noChangeArrowheads="1"/>
          </p:cNvSpPr>
          <p:nvPr>
            <p:ph type="title"/>
          </p:nvPr>
        </p:nvSpPr>
        <p:spPr/>
        <p:txBody>
          <a:bodyPr/>
          <a:lstStyle/>
          <a:p>
            <a:r>
              <a:rPr lang="en-US" altLang="en-US" sz="5400">
                <a:latin typeface="Calibri" panose="020F0502020204030204" pitchFamily="34" charset="0"/>
                <a:cs typeface="Calibri" panose="020F0502020204030204" pitchFamily="34" charset="0"/>
              </a:rPr>
              <a:t>Energy</a:t>
            </a:r>
          </a:p>
        </p:txBody>
      </p:sp>
      <p:sp>
        <p:nvSpPr>
          <p:cNvPr id="21511" name="Rectangle 7">
            <a:extLst>
              <a:ext uri="{FF2B5EF4-FFF2-40B4-BE49-F238E27FC236}">
                <a16:creationId xmlns:a16="http://schemas.microsoft.com/office/drawing/2014/main" id="{84FB4EBF-7912-7CD8-5B4E-DB743BC8ADEC}"/>
              </a:ext>
            </a:extLst>
          </p:cNvPr>
          <p:cNvSpPr>
            <a:spLocks noGrp="1" noChangeArrowheads="1"/>
          </p:cNvSpPr>
          <p:nvPr>
            <p:ph type="body" sz="half" idx="3"/>
          </p:nvPr>
        </p:nvSpPr>
        <p:spPr>
          <a:xfrm>
            <a:off x="1723231" y="4164012"/>
            <a:ext cx="3505200" cy="1990725"/>
          </a:xfrm>
        </p:spPr>
        <p:txBody>
          <a:bodyPr rtlCol="0">
            <a:normAutofit lnSpcReduction="10000"/>
          </a:bodyPr>
          <a:lstStyle/>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Control</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Monitoring</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Analysis</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Design </a:t>
            </a:r>
          </a:p>
        </p:txBody>
      </p:sp>
      <p:sp>
        <p:nvSpPr>
          <p:cNvPr id="31749" name="Footer Placeholder 7">
            <a:extLst>
              <a:ext uri="{FF2B5EF4-FFF2-40B4-BE49-F238E27FC236}">
                <a16:creationId xmlns:a16="http://schemas.microsoft.com/office/drawing/2014/main" id="{DDD3144A-3581-7B8E-DBCE-C10DB96F17C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31750" name="Slide Number Placeholder 7">
            <a:extLst>
              <a:ext uri="{FF2B5EF4-FFF2-40B4-BE49-F238E27FC236}">
                <a16:creationId xmlns:a16="http://schemas.microsoft.com/office/drawing/2014/main" id="{3AC0F3A2-23F7-1388-07FC-7F7E0530976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78EE4E8E-926F-4D6F-9437-000D71032650}"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24</a:t>
            </a:fld>
            <a:endParaRPr lang="en-US" altLang="en-US" sz="1400">
              <a:latin typeface="Arial" panose="020B0604020202020204" pitchFamily="34" charset="0"/>
              <a:ea typeface="ＭＳ Ｐゴシック" panose="020B0600070205080204" pitchFamily="34" charset="-128"/>
            </a:endParaRPr>
          </a:p>
        </p:txBody>
      </p:sp>
      <p:pic>
        <p:nvPicPr>
          <p:cNvPr id="31751" name="Picture 5" descr="En_solrig_s_ndag_p__237964c">
            <a:extLst>
              <a:ext uri="{FF2B5EF4-FFF2-40B4-BE49-F238E27FC236}">
                <a16:creationId xmlns:a16="http://schemas.microsoft.com/office/drawing/2014/main" id="{455ED017-8D87-B017-B9D4-EC810A512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97355"/>
            <a:ext cx="4414838" cy="286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21734CBE-BE3C-4DE1-883D-0D74E598C9F1}"/>
              </a:ext>
            </a:extLst>
          </p:cNvPr>
          <p:cNvSpPr txBox="1">
            <a:spLocks noChangeArrowheads="1"/>
          </p:cNvSpPr>
          <p:nvPr/>
        </p:nvSpPr>
        <p:spPr>
          <a:xfrm>
            <a:off x="7543800" y="4797424"/>
            <a:ext cx="3505200" cy="19907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Communications</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Visualization</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Manufacturing </a:t>
            </a:r>
          </a:p>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Transport </a:t>
            </a:r>
          </a:p>
          <a:p>
            <a:pPr fontAlgn="auto">
              <a:spcAft>
                <a:spcPts val="0"/>
              </a:spcAft>
              <a:defRPr/>
            </a:pPr>
            <a:endParaRPr lang="en-US" dirty="0">
              <a:latin typeface="Calibri" panose="020F0502020204030204" pitchFamily="34" charset="0"/>
              <a:ea typeface="Calibri" panose="020F0502020204030204" pitchFamily="34" charset="0"/>
              <a:cs typeface="Calibri" panose="020F0502020204030204" pitchFamily="34" charset="0"/>
            </a:endParaRPr>
          </a:p>
          <a:p>
            <a:pPr fontAlgn="auto">
              <a:spcAft>
                <a:spcPts val="0"/>
              </a:spcAft>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n oil rig in the ocean&#10;&#10;Description automatically generated">
            <a:extLst>
              <a:ext uri="{FF2B5EF4-FFF2-40B4-BE49-F238E27FC236}">
                <a16:creationId xmlns:a16="http://schemas.microsoft.com/office/drawing/2014/main" id="{BB02FB1B-557C-3E7D-52E8-ABD3FFEA2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738" y="1693862"/>
            <a:ext cx="4953000" cy="2786063"/>
          </a:xfrm>
          <a:prstGeom prst="rect">
            <a:avLst/>
          </a:prstGeom>
        </p:spPr>
      </p:pic>
      <p:sp>
        <p:nvSpPr>
          <p:cNvPr id="7" name="Content Placeholder 6">
            <a:extLst>
              <a:ext uri="{FF2B5EF4-FFF2-40B4-BE49-F238E27FC236}">
                <a16:creationId xmlns:a16="http://schemas.microsoft.com/office/drawing/2014/main" id="{EF6D063F-C79A-E7D2-DFB8-D4E973FABAF5}"/>
              </a:ext>
            </a:extLst>
          </p:cNvPr>
          <p:cNvSpPr>
            <a:spLocks noGrp="1"/>
          </p:cNvSpPr>
          <p:nvPr>
            <p:ph sz="quarter" idx="1"/>
          </p:nvPr>
        </p:nvSpPr>
        <p:spPr/>
        <p:txBody>
          <a:bodyPr/>
          <a:lstStyle/>
          <a:p>
            <a:endParaRPr lang="en-US"/>
          </a:p>
        </p:txBody>
      </p:sp>
      <p:pic>
        <p:nvPicPr>
          <p:cNvPr id="3" name="Picture 2" descr="A field of solar panels&#10;&#10;Description automatically generated">
            <a:extLst>
              <a:ext uri="{FF2B5EF4-FFF2-40B4-BE49-F238E27FC236}">
                <a16:creationId xmlns:a16="http://schemas.microsoft.com/office/drawing/2014/main" id="{1DEE2392-29C8-C44A-2DC5-62209A975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45856"/>
            <a:ext cx="3505200" cy="233729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4210C-682A-BB86-0E40-B027B7DEAF70}"/>
              </a:ext>
            </a:extLst>
          </p:cNvPr>
          <p:cNvSpPr>
            <a:spLocks noGrp="1"/>
          </p:cNvSpPr>
          <p:nvPr>
            <p:ph type="title"/>
          </p:nvPr>
        </p:nvSpPr>
        <p:spPr/>
        <p:txBody>
          <a:bodyPr/>
          <a:lstStyle/>
          <a:p>
            <a:r>
              <a:rPr lang="en-US" dirty="0"/>
              <a:t>Science</a:t>
            </a:r>
          </a:p>
        </p:txBody>
      </p:sp>
      <p:sp>
        <p:nvSpPr>
          <p:cNvPr id="5" name="Text Placeholder 4">
            <a:extLst>
              <a:ext uri="{FF2B5EF4-FFF2-40B4-BE49-F238E27FC236}">
                <a16:creationId xmlns:a16="http://schemas.microsoft.com/office/drawing/2014/main" id="{87A3D452-9C5F-C17D-3A6B-C0BE332EC686}"/>
              </a:ext>
            </a:extLst>
          </p:cNvPr>
          <p:cNvSpPr>
            <a:spLocks noGrp="1"/>
          </p:cNvSpPr>
          <p:nvPr>
            <p:ph type="body" sz="half" idx="3"/>
          </p:nvPr>
        </p:nvSpPr>
        <p:spPr>
          <a:xfrm>
            <a:off x="685801" y="1762126"/>
            <a:ext cx="3505200" cy="2362200"/>
          </a:xfrm>
        </p:spPr>
        <p:txBody>
          <a:bodyPr/>
          <a:lstStyle/>
          <a:p>
            <a:r>
              <a:rPr lang="en-US" dirty="0"/>
              <a:t>Physics</a:t>
            </a:r>
          </a:p>
          <a:p>
            <a:r>
              <a:rPr lang="en-US" dirty="0"/>
              <a:t>Biology</a:t>
            </a:r>
          </a:p>
          <a:p>
            <a:r>
              <a:rPr lang="en-US" dirty="0"/>
              <a:t>Engineering</a:t>
            </a:r>
          </a:p>
          <a:p>
            <a:r>
              <a:rPr lang="en-US" dirty="0"/>
              <a:t>Astronomy</a:t>
            </a:r>
          </a:p>
          <a:p>
            <a:endParaRPr lang="en-US" dirty="0"/>
          </a:p>
        </p:txBody>
      </p:sp>
      <p:sp>
        <p:nvSpPr>
          <p:cNvPr id="6" name="Footer Placeholder 5">
            <a:extLst>
              <a:ext uri="{FF2B5EF4-FFF2-40B4-BE49-F238E27FC236}">
                <a16:creationId xmlns:a16="http://schemas.microsoft.com/office/drawing/2014/main" id="{B2BC54BC-B96E-46EB-E159-589D4758838B}"/>
              </a:ext>
            </a:extLst>
          </p:cNvPr>
          <p:cNvSpPr>
            <a:spLocks noGrp="1"/>
          </p:cNvSpPr>
          <p:nvPr>
            <p:ph type="ftr" sz="quarter" idx="11"/>
          </p:nvPr>
        </p:nvSpPr>
        <p:spPr/>
        <p:txBody>
          <a:bodyPr/>
          <a:lstStyle/>
          <a:p>
            <a:pPr>
              <a:defRPr/>
            </a:pPr>
            <a:r>
              <a:rPr lang="en-US"/>
              <a:t>Stroustrup/Programming/2024/Chapter1</a:t>
            </a:r>
            <a:endParaRPr lang="en-US" dirty="0"/>
          </a:p>
        </p:txBody>
      </p:sp>
      <p:sp>
        <p:nvSpPr>
          <p:cNvPr id="7" name="Slide Number Placeholder 6">
            <a:extLst>
              <a:ext uri="{FF2B5EF4-FFF2-40B4-BE49-F238E27FC236}">
                <a16:creationId xmlns:a16="http://schemas.microsoft.com/office/drawing/2014/main" id="{6EBE9D15-5CC0-25A1-A53A-2960840B8A81}"/>
              </a:ext>
            </a:extLst>
          </p:cNvPr>
          <p:cNvSpPr>
            <a:spLocks noGrp="1"/>
          </p:cNvSpPr>
          <p:nvPr>
            <p:ph type="sldNum" sz="quarter" idx="12"/>
          </p:nvPr>
        </p:nvSpPr>
        <p:spPr/>
        <p:txBody>
          <a:bodyPr/>
          <a:lstStyle/>
          <a:p>
            <a:pPr>
              <a:defRPr/>
            </a:pPr>
            <a:fld id="{CC7BE108-3542-41BA-82B8-24810C4EDE85}" type="slidenum">
              <a:rPr lang="en-US" altLang="en-US" smtClean="0"/>
              <a:pPr>
                <a:defRPr/>
              </a:pPr>
              <a:t>25</a:t>
            </a:fld>
            <a:endParaRPr lang="en-US" altLang="en-US"/>
          </a:p>
        </p:txBody>
      </p:sp>
      <p:pic>
        <p:nvPicPr>
          <p:cNvPr id="8" name="Picture 7" descr="C:\Users\bs\Pictures\Computers\0508014_03.jpg">
            <a:extLst>
              <a:ext uri="{FF2B5EF4-FFF2-40B4-BE49-F238E27FC236}">
                <a16:creationId xmlns:a16="http://schemas.microsoft.com/office/drawing/2014/main" id="{96F05C6A-100F-89B9-980F-72EFD366E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46600"/>
            <a:ext cx="9651997" cy="1809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CF045A9-49EF-35E2-970C-AD6359B0F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1028700"/>
            <a:ext cx="4077067" cy="2362200"/>
          </a:xfrm>
          <a:prstGeom prst="rect">
            <a:avLst/>
          </a:prstGeom>
        </p:spPr>
      </p:pic>
      <p:pic>
        <p:nvPicPr>
          <p:cNvPr id="10" name="Content Placeholder 1" descr="A colorful structure on a black background&#10;&#10;Description automatically generated">
            <a:extLst>
              <a:ext uri="{FF2B5EF4-FFF2-40B4-BE49-F238E27FC236}">
                <a16:creationId xmlns:a16="http://schemas.microsoft.com/office/drawing/2014/main" id="{3C9622EB-CC99-3731-A383-CAFF77A1D118}"/>
              </a:ext>
            </a:extLst>
          </p:cNvPr>
          <p:cNvPicPr>
            <a:picLocks noGrp="1" noChangeAspect="1"/>
          </p:cNvPicPr>
          <p:nvPr>
            <p:ph sz="quarter" idx="1"/>
          </p:nvPr>
        </p:nvPicPr>
        <p:blipFill rotWithShape="1">
          <a:blip r:embed="rId4">
            <a:extLst>
              <a:ext uri="{28A0092B-C50C-407E-A947-70E740481C1C}">
                <a14:useLocalDpi xmlns:a14="http://schemas.microsoft.com/office/drawing/2010/main" val="0"/>
              </a:ext>
            </a:extLst>
          </a:blip>
          <a:srcRect l="33125" t="6846" r="15155" b="22580"/>
          <a:stretch/>
        </p:blipFill>
        <p:spPr>
          <a:xfrm>
            <a:off x="3657600" y="1535862"/>
            <a:ext cx="3684196" cy="2814728"/>
          </a:xfrm>
          <a:prstGeom prst="rect">
            <a:avLst/>
          </a:prstGeom>
        </p:spPr>
      </p:pic>
    </p:spTree>
    <p:extLst>
      <p:ext uri="{BB962C8B-B14F-4D97-AF65-F5344CB8AC3E}">
        <p14:creationId xmlns:p14="http://schemas.microsoft.com/office/powerpoint/2010/main" val="1691584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E1AE64DB-193C-5707-97A2-4A6577DC269A}"/>
              </a:ext>
            </a:extLst>
          </p:cNvPr>
          <p:cNvSpPr>
            <a:spLocks noGrp="1" noChangeArrowheads="1"/>
          </p:cNvSpPr>
          <p:nvPr>
            <p:ph type="title"/>
          </p:nvPr>
        </p:nvSpPr>
        <p:spPr/>
        <p:txBody>
          <a:bodyPr/>
          <a:lstStyle/>
          <a:p>
            <a:r>
              <a:rPr lang="en-US" altLang="en-US"/>
              <a:t>Foundations</a:t>
            </a:r>
          </a:p>
        </p:txBody>
      </p:sp>
      <p:sp>
        <p:nvSpPr>
          <p:cNvPr id="32771" name="Content Placeholder 2">
            <a:extLst>
              <a:ext uri="{FF2B5EF4-FFF2-40B4-BE49-F238E27FC236}">
                <a16:creationId xmlns:a16="http://schemas.microsoft.com/office/drawing/2014/main" id="{D2A0E920-0B5C-22AE-6D94-459EB6FB8609}"/>
              </a:ext>
            </a:extLst>
          </p:cNvPr>
          <p:cNvSpPr>
            <a:spLocks noGrp="1" noChangeArrowheads="1"/>
          </p:cNvSpPr>
          <p:nvPr>
            <p:ph sz="quarter" idx="1"/>
          </p:nvPr>
        </p:nvSpPr>
        <p:spPr>
          <a:xfrm>
            <a:off x="8610600" y="4349020"/>
            <a:ext cx="3429001" cy="1981200"/>
          </a:xfrm>
        </p:spPr>
        <p:txBody>
          <a:bodyPr/>
          <a:lstStyle/>
          <a:p>
            <a:r>
              <a:rPr lang="en-US" altLang="en-US" dirty="0"/>
              <a:t>Operating systems</a:t>
            </a:r>
          </a:p>
          <a:p>
            <a:r>
              <a:rPr lang="en-US" altLang="en-US" dirty="0"/>
              <a:t>Browsers</a:t>
            </a:r>
          </a:p>
          <a:p>
            <a:r>
              <a:rPr lang="en-US" altLang="en-US" dirty="0"/>
              <a:t>Virtual machines</a:t>
            </a:r>
          </a:p>
          <a:p>
            <a:r>
              <a:rPr lang="en-US" altLang="en-US" dirty="0"/>
              <a:t>Search engines</a:t>
            </a:r>
          </a:p>
          <a:p>
            <a:pPr marL="0" indent="0">
              <a:buNone/>
            </a:pPr>
            <a:endParaRPr lang="en-US" altLang="en-US" dirty="0"/>
          </a:p>
        </p:txBody>
      </p:sp>
      <p:sp>
        <p:nvSpPr>
          <p:cNvPr id="32773" name="Text Placeholder 4">
            <a:extLst>
              <a:ext uri="{FF2B5EF4-FFF2-40B4-BE49-F238E27FC236}">
                <a16:creationId xmlns:a16="http://schemas.microsoft.com/office/drawing/2014/main" id="{172E00B4-BE32-2EAB-EB8E-DE18ADD5D4BC}"/>
              </a:ext>
            </a:extLst>
          </p:cNvPr>
          <p:cNvSpPr>
            <a:spLocks noGrp="1" noChangeArrowheads="1"/>
          </p:cNvSpPr>
          <p:nvPr>
            <p:ph type="body" sz="half" idx="3"/>
          </p:nvPr>
        </p:nvSpPr>
        <p:spPr>
          <a:xfrm>
            <a:off x="397943" y="3438525"/>
            <a:ext cx="3429000" cy="3124200"/>
          </a:xfrm>
        </p:spPr>
        <p:txBody>
          <a:bodyPr/>
          <a:lstStyle/>
          <a:p>
            <a:r>
              <a:rPr lang="en-US" altLang="en-US" dirty="0"/>
              <a:t>Microelectronics</a:t>
            </a:r>
          </a:p>
          <a:p>
            <a:r>
              <a:rPr lang="en-US" altLang="en-US" dirty="0"/>
              <a:t>Computers</a:t>
            </a:r>
          </a:p>
          <a:p>
            <a:r>
              <a:rPr lang="en-US" altLang="en-US" dirty="0"/>
              <a:t>Routers</a:t>
            </a:r>
          </a:p>
          <a:p>
            <a:r>
              <a:rPr lang="en-US" altLang="en-US" dirty="0"/>
              <a:t>Networking </a:t>
            </a:r>
          </a:p>
          <a:p>
            <a:r>
              <a:rPr lang="en-US" altLang="en-US" dirty="0"/>
              <a:t>Manufacturing</a:t>
            </a:r>
          </a:p>
          <a:p>
            <a:r>
              <a:rPr lang="en-US" altLang="en-US" dirty="0"/>
              <a:t>Wireless </a:t>
            </a:r>
          </a:p>
        </p:txBody>
      </p:sp>
      <p:sp>
        <p:nvSpPr>
          <p:cNvPr id="6" name="Footer Placeholder 5">
            <a:extLst>
              <a:ext uri="{FF2B5EF4-FFF2-40B4-BE49-F238E27FC236}">
                <a16:creationId xmlns:a16="http://schemas.microsoft.com/office/drawing/2014/main" id="{CE2402B3-B3E2-61CC-432F-2B57BB4E67C2}"/>
              </a:ext>
            </a:extLst>
          </p:cNvPr>
          <p:cNvSpPr>
            <a:spLocks noGrp="1"/>
          </p:cNvSpPr>
          <p:nvPr>
            <p:ph type="ftr" sz="quarter" idx="11"/>
          </p:nvPr>
        </p:nvSpPr>
        <p:spPr/>
        <p:txBody>
          <a:bodyPr/>
          <a:lstStyle/>
          <a:p>
            <a:pPr>
              <a:defRPr/>
            </a:pPr>
            <a:r>
              <a:rPr lang="en-US"/>
              <a:t>Stroustrup/Programming/2024/Chapter1</a:t>
            </a:r>
          </a:p>
        </p:txBody>
      </p:sp>
      <p:sp>
        <p:nvSpPr>
          <p:cNvPr id="7" name="Slide Number Placeholder 6">
            <a:extLst>
              <a:ext uri="{FF2B5EF4-FFF2-40B4-BE49-F238E27FC236}">
                <a16:creationId xmlns:a16="http://schemas.microsoft.com/office/drawing/2014/main" id="{3C3011B7-0255-091F-50A3-907F527BDA8C}"/>
              </a:ext>
            </a:extLst>
          </p:cNvPr>
          <p:cNvSpPr>
            <a:spLocks noGrp="1"/>
          </p:cNvSpPr>
          <p:nvPr>
            <p:ph type="sldNum" sz="quarter" idx="12"/>
          </p:nvPr>
        </p:nvSpPr>
        <p:spPr/>
        <p:txBody>
          <a:bodyPr/>
          <a:lstStyle/>
          <a:p>
            <a:pPr>
              <a:defRPr/>
            </a:pPr>
            <a:fld id="{5FC5BF7A-7012-4FE8-A6EE-1F74D6C67FD7}" type="slidenum">
              <a:rPr lang="en-US" altLang="en-US"/>
              <a:pPr>
                <a:defRPr/>
              </a:pPr>
              <a:t>26</a:t>
            </a:fld>
            <a:endParaRPr lang="en-US" altLang="en-US"/>
          </a:p>
        </p:txBody>
      </p:sp>
      <p:pic>
        <p:nvPicPr>
          <p:cNvPr id="2" name="Content Placeholder 8">
            <a:extLst>
              <a:ext uri="{FF2B5EF4-FFF2-40B4-BE49-F238E27FC236}">
                <a16:creationId xmlns:a16="http://schemas.microsoft.com/office/drawing/2014/main" id="{FE55079E-3F97-A95B-3CE6-3F740F26A00E}"/>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096000" y="2507199"/>
            <a:ext cx="4372495" cy="1675015"/>
          </a:xfrm>
          <a:prstGeom prst="rect">
            <a:avLst/>
          </a:prstGeom>
        </p:spPr>
      </p:pic>
      <p:pic>
        <p:nvPicPr>
          <p:cNvPr id="3" name="Picture 2">
            <a:extLst>
              <a:ext uri="{FF2B5EF4-FFF2-40B4-BE49-F238E27FC236}">
                <a16:creationId xmlns:a16="http://schemas.microsoft.com/office/drawing/2014/main" id="{2D5E67C9-19C2-A4F3-CF8D-5C887E9E6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231562">
            <a:off x="9210186" y="885753"/>
            <a:ext cx="2810268" cy="1733691"/>
          </a:xfrm>
          <a:prstGeom prst="rect">
            <a:avLst/>
          </a:prstGeom>
        </p:spPr>
      </p:pic>
      <p:pic>
        <p:nvPicPr>
          <p:cNvPr id="4" name="Content Placeholder 6" descr="A picture containing indoor&#10;&#10;Description automatically generated">
            <a:extLst>
              <a:ext uri="{FF2B5EF4-FFF2-40B4-BE49-F238E27FC236}">
                <a16:creationId xmlns:a16="http://schemas.microsoft.com/office/drawing/2014/main" id="{3F7211C2-0FA8-2AB6-DB40-D7A081A00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441056"/>
            <a:ext cx="4114800" cy="2743736"/>
          </a:xfrm>
          <a:prstGeom prst="rect">
            <a:avLst/>
          </a:prstGeom>
        </p:spPr>
      </p:pic>
      <p:pic>
        <p:nvPicPr>
          <p:cNvPr id="8" name="Picture 7" descr="A tall metal tower with satellite dishes&#10;&#10;Description automatically generated">
            <a:extLst>
              <a:ext uri="{FF2B5EF4-FFF2-40B4-BE49-F238E27FC236}">
                <a16:creationId xmlns:a16="http://schemas.microsoft.com/office/drawing/2014/main" id="{E96F698A-066F-2067-F55C-BEAEF8C50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354" y="2584236"/>
            <a:ext cx="2833584" cy="36053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91252E54-659A-C195-E38A-088662CEBB53}"/>
              </a:ext>
            </a:extLst>
          </p:cNvPr>
          <p:cNvSpPr>
            <a:spLocks noGrp="1" noChangeArrowheads="1"/>
          </p:cNvSpPr>
          <p:nvPr>
            <p:ph type="title"/>
          </p:nvPr>
        </p:nvSpPr>
        <p:spPr>
          <a:xfrm>
            <a:off x="1295400" y="687388"/>
            <a:ext cx="9677400" cy="636587"/>
          </a:xfrm>
        </p:spPr>
        <p:txBody>
          <a:bodyPr rtlCol="0">
            <a:normAutofit fontScale="90000"/>
          </a:bodyPr>
          <a:lstStyle/>
          <a:p>
            <a:pPr fontAlgn="auto">
              <a:spcAft>
                <a:spcPts val="0"/>
              </a:spcAft>
              <a:defRPr/>
            </a:pPr>
            <a:r>
              <a:rPr lang="en-US" dirty="0">
                <a:latin typeface="Calibri" panose="020F0502020204030204" pitchFamily="34" charset="0"/>
                <a:ea typeface="Calibri" panose="020F0502020204030204" pitchFamily="34" charset="0"/>
                <a:cs typeface="Calibri" panose="020F0502020204030204" pitchFamily="34" charset="0"/>
              </a:rPr>
              <a:t>Laptops, tablets, workstations, servers, …</a:t>
            </a:r>
          </a:p>
        </p:txBody>
      </p:sp>
      <p:sp>
        <p:nvSpPr>
          <p:cNvPr id="33796" name="Content Placeholder 2">
            <a:extLst>
              <a:ext uri="{FF2B5EF4-FFF2-40B4-BE49-F238E27FC236}">
                <a16:creationId xmlns:a16="http://schemas.microsoft.com/office/drawing/2014/main" id="{1C58F60B-784A-A575-6FD0-BA1ED3BAA54A}"/>
              </a:ext>
            </a:extLst>
          </p:cNvPr>
          <p:cNvSpPr>
            <a:spLocks noGrp="1" noChangeArrowheads="1"/>
          </p:cNvSpPr>
          <p:nvPr>
            <p:ph sz="quarter" idx="2"/>
          </p:nvPr>
        </p:nvSpPr>
        <p:spPr/>
        <p:txBody>
          <a:bodyPr/>
          <a:lstStyle/>
          <a:p>
            <a:endParaRPr lang="en-US" altLang="en-US"/>
          </a:p>
        </p:txBody>
      </p:sp>
      <p:sp>
        <p:nvSpPr>
          <p:cNvPr id="33797" name="Rectangle 7">
            <a:extLst>
              <a:ext uri="{FF2B5EF4-FFF2-40B4-BE49-F238E27FC236}">
                <a16:creationId xmlns:a16="http://schemas.microsoft.com/office/drawing/2014/main" id="{7FBEE24D-073F-F40A-B1E1-845FD566F2E8}"/>
              </a:ext>
            </a:extLst>
          </p:cNvPr>
          <p:cNvSpPr>
            <a:spLocks noGrp="1" noChangeArrowheads="1"/>
          </p:cNvSpPr>
          <p:nvPr>
            <p:ph type="body" sz="half" idx="3"/>
          </p:nvPr>
        </p:nvSpPr>
        <p:spPr>
          <a:xfrm>
            <a:off x="1930400" y="4903788"/>
            <a:ext cx="8229600" cy="1412875"/>
          </a:xfrm>
        </p:spPr>
        <p:txBody>
          <a:bodyPr/>
          <a:lstStyle/>
          <a:p>
            <a:r>
              <a:rPr lang="en-US" altLang="en-US">
                <a:latin typeface="Calibri" panose="020F0502020204030204" pitchFamily="34" charset="0"/>
                <a:cs typeface="Calibri" panose="020F0502020204030204" pitchFamily="34" charset="0"/>
              </a:rPr>
              <a:t>There’</a:t>
            </a:r>
            <a:r>
              <a:rPr lang="en-US" altLang="ja-JP">
                <a:latin typeface="Calibri" panose="020F0502020204030204" pitchFamily="34" charset="0"/>
                <a:ea typeface="ＭＳ Ｐゴシック" panose="020B0600070205080204" pitchFamily="34" charset="-128"/>
                <a:cs typeface="Calibri" panose="020F0502020204030204" pitchFamily="34" charset="0"/>
              </a:rPr>
              <a:t>s a lot more to computing than games, word processing, browsing, and spreadsheets!</a:t>
            </a:r>
          </a:p>
        </p:txBody>
      </p:sp>
      <p:sp>
        <p:nvSpPr>
          <p:cNvPr id="33798" name="Footer Placeholder 6">
            <a:extLst>
              <a:ext uri="{FF2B5EF4-FFF2-40B4-BE49-F238E27FC236}">
                <a16:creationId xmlns:a16="http://schemas.microsoft.com/office/drawing/2014/main" id="{D17D1CC3-CEA8-A6E6-0F94-A636A1CE334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33799" name="Slide Number Placeholder 7">
            <a:extLst>
              <a:ext uri="{FF2B5EF4-FFF2-40B4-BE49-F238E27FC236}">
                <a16:creationId xmlns:a16="http://schemas.microsoft.com/office/drawing/2014/main" id="{DB6AF547-23EA-2F21-74BC-CD66CEBF227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3CB350E6-5B5D-4149-8D97-48739FAA909C}"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27</a:t>
            </a:fld>
            <a:endParaRPr lang="en-US" altLang="en-US" sz="1400">
              <a:latin typeface="Arial" panose="020B0604020202020204" pitchFamily="34" charset="0"/>
              <a:ea typeface="ＭＳ Ｐゴシック" panose="020B0600070205080204" pitchFamily="34" charset="-128"/>
            </a:endParaRPr>
          </a:p>
        </p:txBody>
      </p:sp>
      <p:pic>
        <p:nvPicPr>
          <p:cNvPr id="33800" name="Picture 9" descr="http://rack.0.mshcdn.com/media/ZgkyMDEyLzEyLzExLzA2L1NjcmVlbnNHYWRnLmdUcy5qcGcKcAl0aHVtYgkxMjAweDk2MDA-/bdc3ee31/f5a/Screens-Gadgets.jpg">
            <a:extLst>
              <a:ext uri="{FF2B5EF4-FFF2-40B4-BE49-F238E27FC236}">
                <a16:creationId xmlns:a16="http://schemas.microsoft.com/office/drawing/2014/main" id="{939061C4-FCEA-A386-0A85-8FC9DD2B4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265" y="1878667"/>
            <a:ext cx="52006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02AFA5C-1BD0-6E09-C535-B29E63074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374" y="2190543"/>
            <a:ext cx="3450636" cy="2300424"/>
          </a:xfrm>
          <a:prstGeom prst="rect">
            <a:avLst/>
          </a:prstGeom>
        </p:spPr>
      </p:pic>
      <p:pic>
        <p:nvPicPr>
          <p:cNvPr id="33795" name="Picture 8" descr="hawaii0127">
            <a:extLst>
              <a:ext uri="{FF2B5EF4-FFF2-40B4-BE49-F238E27FC236}">
                <a16:creationId xmlns:a16="http://schemas.microsoft.com/office/drawing/2014/main" id="{7B810AD2-E1F3-294B-3DC9-2D3CEEDE5F5F}"/>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600269" y="1443064"/>
            <a:ext cx="3079750" cy="210185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ED2062B-5E5C-F1E3-732D-D29F229E16E1}"/>
              </a:ext>
            </a:extLst>
          </p:cNvPr>
          <p:cNvSpPr>
            <a:spLocks noGrp="1" noChangeArrowheads="1"/>
          </p:cNvSpPr>
          <p:nvPr>
            <p:ph type="title"/>
          </p:nvPr>
        </p:nvSpPr>
        <p:spPr>
          <a:xfrm>
            <a:off x="1981200" y="311150"/>
            <a:ext cx="8229600" cy="1143000"/>
          </a:xfrm>
        </p:spPr>
        <p:txBody>
          <a:bodyPr/>
          <a:lstStyle/>
          <a:p>
            <a:r>
              <a:rPr lang="en-US" altLang="en-US">
                <a:ea typeface="ＭＳ Ｐゴシック" panose="020B0600070205080204" pitchFamily="34" charset="-128"/>
              </a:rPr>
              <a:t>Why C++ ?</a:t>
            </a:r>
          </a:p>
        </p:txBody>
      </p:sp>
      <p:sp>
        <p:nvSpPr>
          <p:cNvPr id="16387" name="Rectangle 3">
            <a:extLst>
              <a:ext uri="{FF2B5EF4-FFF2-40B4-BE49-F238E27FC236}">
                <a16:creationId xmlns:a16="http://schemas.microsoft.com/office/drawing/2014/main" id="{B37C1F1F-36E6-611D-9E16-408E42740F2A}"/>
              </a:ext>
            </a:extLst>
          </p:cNvPr>
          <p:cNvSpPr>
            <a:spLocks noGrp="1" noChangeArrowheads="1"/>
          </p:cNvSpPr>
          <p:nvPr>
            <p:ph idx="1"/>
          </p:nvPr>
        </p:nvSpPr>
        <p:spPr>
          <a:xfrm>
            <a:off x="609600" y="1371600"/>
            <a:ext cx="10515600" cy="5257800"/>
          </a:xfrm>
        </p:spPr>
        <p:txBody>
          <a:bodyPr/>
          <a:lstStyle/>
          <a:p>
            <a:pPr marL="609600" indent="-609600"/>
            <a:r>
              <a:rPr lang="en-US" altLang="en-US" sz="2400" dirty="0">
                <a:ea typeface="ＭＳ Ｐゴシック" panose="020B0600070205080204" pitchFamily="34" charset="-128"/>
              </a:rPr>
              <a:t>You can</a:t>
            </a:r>
            <a:r>
              <a:rPr lang="en-US" altLang="ja-JP" sz="2400" dirty="0">
                <a:ea typeface="ＭＳ Ｐゴシック" panose="020B0600070205080204" pitchFamily="34" charset="-128"/>
              </a:rPr>
              <a:t>’t learn to program without a programming language </a:t>
            </a:r>
          </a:p>
          <a:p>
            <a:pPr marL="609600" indent="-609600"/>
            <a:r>
              <a:rPr lang="en-US" altLang="en-US" sz="2400" dirty="0">
                <a:ea typeface="ＭＳ Ｐゴシック" panose="020B0600070205080204" pitchFamily="34" charset="-128"/>
              </a:rPr>
              <a:t>The purpose of a programming language is to allow you to express your ideas in code</a:t>
            </a:r>
          </a:p>
          <a:p>
            <a:pPr marL="609600" indent="-609600"/>
            <a:r>
              <a:rPr lang="en-US" altLang="en-US" sz="2400" dirty="0">
                <a:ea typeface="ＭＳ Ｐゴシック" panose="020B0600070205080204" pitchFamily="34" charset="-128"/>
              </a:rPr>
              <a:t>C++ is the language that most directly allows you to express ideas from the largest number of application areas </a:t>
            </a:r>
          </a:p>
          <a:p>
            <a:pPr marL="609600" indent="-609600"/>
            <a:r>
              <a:rPr lang="en-US" altLang="en-US" sz="2400" dirty="0">
                <a:ea typeface="ＭＳ Ｐゴシック" panose="020B0600070205080204" pitchFamily="34" charset="-128"/>
              </a:rPr>
              <a:t>C++ is the most widely used language in engineering areas</a:t>
            </a:r>
          </a:p>
          <a:p>
            <a:pPr marL="990600" lvl="1" indent="-533400"/>
            <a:r>
              <a:rPr lang="en-US" altLang="en-US" sz="2000" dirty="0">
                <a:ea typeface="ＭＳ Ｐゴシック" panose="020B0600070205080204" pitchFamily="34" charset="-128"/>
                <a:hlinkClick r:id="rId2"/>
              </a:rPr>
              <a:t>http://www.stroustrup.com/applications.html</a:t>
            </a:r>
            <a:endParaRPr lang="en-US" altLang="en-US" sz="2000" dirty="0">
              <a:ea typeface="ＭＳ Ｐゴシック" panose="020B0600070205080204" pitchFamily="34" charset="-128"/>
            </a:endParaRPr>
          </a:p>
          <a:p>
            <a:pPr marL="533400" indent="-533400"/>
            <a:r>
              <a:rPr lang="en-US" altLang="en-US" sz="2400" dirty="0">
                <a:ea typeface="ＭＳ Ｐゴシック" panose="020B0600070205080204" pitchFamily="34" charset="-128"/>
              </a:rPr>
              <a:t>Other languages often use C++ for computation intensive tasks</a:t>
            </a:r>
          </a:p>
          <a:p>
            <a:pPr marL="990600" lvl="1" indent="-533400"/>
            <a:r>
              <a:rPr lang="en-US" altLang="en-US" sz="2000" dirty="0">
                <a:ea typeface="ＭＳ Ｐゴシック" panose="020B0600070205080204" pitchFamily="34" charset="-128"/>
              </a:rPr>
              <a:t>E.g., Python doing AI</a:t>
            </a:r>
          </a:p>
          <a:p>
            <a:pPr marL="533400" indent="-533400"/>
            <a:r>
              <a:rPr lang="en-US" altLang="en-US" sz="2400" dirty="0">
                <a:ea typeface="ＭＳ Ｐゴシック" panose="020B0600070205080204" pitchFamily="34" charset="-128"/>
              </a:rPr>
              <a:t>The implementation of many languages are C++ programs</a:t>
            </a:r>
          </a:p>
          <a:p>
            <a:pPr marL="990600" lvl="1" indent="-533400"/>
            <a:r>
              <a:rPr lang="en-US" altLang="en-US" sz="2000" dirty="0">
                <a:ea typeface="ＭＳ Ｐゴシック" panose="020B0600070205080204" pitchFamily="34" charset="-128"/>
              </a:rPr>
              <a:t>E.g., Java and </a:t>
            </a:r>
            <a:r>
              <a:rPr lang="en-US" altLang="en-US" sz="2000" dirty="0" err="1">
                <a:ea typeface="ＭＳ Ｐゴシック" panose="020B0600070205080204" pitchFamily="34" charset="-128"/>
              </a:rPr>
              <a:t>Javascript</a:t>
            </a:r>
            <a:endParaRPr lang="en-US" altLang="en-US" sz="2000" dirty="0">
              <a:ea typeface="ＭＳ Ｐゴシック" panose="020B0600070205080204" pitchFamily="34" charset="-128"/>
            </a:endParaRPr>
          </a:p>
          <a:p>
            <a:pPr marL="990600" lvl="1" indent="-533400">
              <a:buFont typeface="Arial" panose="020B0604020202020204" pitchFamily="34" charset="0"/>
              <a:buNone/>
            </a:pPr>
            <a:endParaRPr lang="en-US" altLang="en-US" dirty="0">
              <a:ea typeface="ＭＳ Ｐゴシック" panose="020B0600070205080204" pitchFamily="34" charset="-128"/>
            </a:endParaRPr>
          </a:p>
        </p:txBody>
      </p:sp>
      <p:sp>
        <p:nvSpPr>
          <p:cNvPr id="16388" name="Footer Placeholder 4">
            <a:extLst>
              <a:ext uri="{FF2B5EF4-FFF2-40B4-BE49-F238E27FC236}">
                <a16:creationId xmlns:a16="http://schemas.microsoft.com/office/drawing/2014/main" id="{D730550D-F1B8-42BB-0F41-65CBF730D53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6389" name="Slide Number Placeholder 5">
            <a:extLst>
              <a:ext uri="{FF2B5EF4-FFF2-40B4-BE49-F238E27FC236}">
                <a16:creationId xmlns:a16="http://schemas.microsoft.com/office/drawing/2014/main" id="{6AB39F22-32E7-3059-C49E-50122293C7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803C2826-B8A1-46BE-9D55-7D0E96A8D34B}"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28</a:t>
            </a:fld>
            <a:endParaRPr lang="en-US" altLang="en-US" sz="1400">
              <a:latin typeface="Arial" panose="020B0604020202020204" pitchFamily="34" charset="0"/>
              <a:ea typeface="ＭＳ Ｐゴシック" panose="020B0600070205080204" pitchFamily="34" charset="-128"/>
            </a:endParaRPr>
          </a:p>
        </p:txBody>
      </p:sp>
      <p:pic>
        <p:nvPicPr>
          <p:cNvPr id="2" name="Picture 1" descr="A picture containing graphics, circle, symbol, screenshot&#10;&#10;Description automatically generated">
            <a:extLst>
              <a:ext uri="{FF2B5EF4-FFF2-40B4-BE49-F238E27FC236}">
                <a16:creationId xmlns:a16="http://schemas.microsoft.com/office/drawing/2014/main" id="{42286643-5864-640E-C66E-82D7C8613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3962400"/>
            <a:ext cx="1905000" cy="21407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ED94191-4FCE-AE36-10F3-7683F18E233C}"/>
              </a:ext>
            </a:extLst>
          </p:cNvPr>
          <p:cNvSpPr>
            <a:spLocks noGrp="1" noChangeArrowheads="1"/>
          </p:cNvSpPr>
          <p:nvPr>
            <p:ph type="title"/>
          </p:nvPr>
        </p:nvSpPr>
        <p:spPr>
          <a:xfrm>
            <a:off x="1981200" y="0"/>
            <a:ext cx="8229600" cy="1143000"/>
          </a:xfrm>
        </p:spPr>
        <p:txBody>
          <a:bodyPr/>
          <a:lstStyle/>
          <a:p>
            <a:r>
              <a:rPr lang="en-US" altLang="en-US">
                <a:ea typeface="ＭＳ Ｐゴシック" panose="020B0600070205080204" pitchFamily="34" charset="-128"/>
              </a:rPr>
              <a:t>Why C++ ?</a:t>
            </a:r>
          </a:p>
        </p:txBody>
      </p:sp>
      <p:sp>
        <p:nvSpPr>
          <p:cNvPr id="17411" name="Rectangle 3">
            <a:extLst>
              <a:ext uri="{FF2B5EF4-FFF2-40B4-BE49-F238E27FC236}">
                <a16:creationId xmlns:a16="http://schemas.microsoft.com/office/drawing/2014/main" id="{C69FCB25-7EFB-6D6C-C5D0-BD71CDFB61E0}"/>
              </a:ext>
            </a:extLst>
          </p:cNvPr>
          <p:cNvSpPr>
            <a:spLocks noGrp="1" noChangeArrowheads="1"/>
          </p:cNvSpPr>
          <p:nvPr>
            <p:ph idx="1"/>
          </p:nvPr>
        </p:nvSpPr>
        <p:spPr>
          <a:xfrm>
            <a:off x="762000" y="1219200"/>
            <a:ext cx="11049000" cy="4876800"/>
          </a:xfrm>
        </p:spPr>
        <p:txBody>
          <a:bodyPr/>
          <a:lstStyle/>
          <a:p>
            <a:pPr marL="609600" indent="-609600"/>
            <a:r>
              <a:rPr lang="en-US" altLang="en-US">
                <a:ea typeface="ＭＳ Ｐゴシック" panose="020B0600070205080204" pitchFamily="34" charset="-128"/>
              </a:rPr>
              <a:t>C++ is precisely and comprehensively defined by an ISO standard</a:t>
            </a:r>
          </a:p>
          <a:p>
            <a:pPr marL="990600" lvl="1" indent="-533400"/>
            <a:r>
              <a:rPr lang="en-US" altLang="en-US">
                <a:ea typeface="ＭＳ Ｐゴシック" panose="020B0600070205080204" pitchFamily="34" charset="-128"/>
              </a:rPr>
              <a:t>And that standard is almost universally accepted</a:t>
            </a:r>
          </a:p>
          <a:p>
            <a:pPr marL="990600" lvl="1" indent="-533400"/>
            <a:r>
              <a:rPr lang="en-US" altLang="en-US">
                <a:ea typeface="ＭＳ Ｐゴシック" panose="020B0600070205080204" pitchFamily="34" charset="-128"/>
              </a:rPr>
              <a:t>The most recent standard is ISO C++ 2023</a:t>
            </a:r>
          </a:p>
          <a:p>
            <a:pPr marL="609600" indent="-609600"/>
            <a:r>
              <a:rPr lang="en-US" altLang="en-US">
                <a:ea typeface="ＭＳ Ｐゴシック" panose="020B0600070205080204" pitchFamily="34" charset="-128"/>
              </a:rPr>
              <a:t>C++ is available on almost all kinds of computers </a:t>
            </a:r>
          </a:p>
          <a:p>
            <a:pPr marL="609600" indent="-609600"/>
            <a:r>
              <a:rPr lang="en-US" altLang="en-US">
                <a:ea typeface="ＭＳ Ｐゴシック" panose="020B0600070205080204" pitchFamily="34" charset="-128"/>
              </a:rPr>
              <a:t>Programming concepts that you learn using C++ can be used fairly directly in other languages</a:t>
            </a:r>
          </a:p>
          <a:p>
            <a:pPr marL="990600" lvl="1" indent="-533400"/>
            <a:r>
              <a:rPr lang="en-US" altLang="en-US">
                <a:ea typeface="ＭＳ Ｐゴシック" panose="020B0600070205080204" pitchFamily="34" charset="-128"/>
              </a:rPr>
              <a:t>Including C, Java, C#, and (less directly) Fortran </a:t>
            </a:r>
          </a:p>
        </p:txBody>
      </p:sp>
      <p:sp>
        <p:nvSpPr>
          <p:cNvPr id="17412" name="Footer Placeholder 4">
            <a:extLst>
              <a:ext uri="{FF2B5EF4-FFF2-40B4-BE49-F238E27FC236}">
                <a16:creationId xmlns:a16="http://schemas.microsoft.com/office/drawing/2014/main" id="{BFF15673-E9E4-08EC-5B2D-C03F89CBC83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7413" name="Slide Number Placeholder 5">
            <a:extLst>
              <a:ext uri="{FF2B5EF4-FFF2-40B4-BE49-F238E27FC236}">
                <a16:creationId xmlns:a16="http://schemas.microsoft.com/office/drawing/2014/main" id="{62C6BE6C-2262-3F15-CB81-4F775DAFF26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B8910B95-587F-45B7-83EC-B6A1EA425220}"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29</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A4FBE29-672E-B28D-4390-D0F22B4E273D}"/>
              </a:ext>
            </a:extLst>
          </p:cNvPr>
          <p:cNvSpPr>
            <a:spLocks noGrp="1" noChangeArrowheads="1"/>
          </p:cNvSpPr>
          <p:nvPr>
            <p:ph type="title"/>
          </p:nvPr>
        </p:nvSpPr>
        <p:spPr>
          <a:xfrm>
            <a:off x="1981200" y="0"/>
            <a:ext cx="8229600" cy="1371600"/>
          </a:xfrm>
        </p:spPr>
        <p:txBody>
          <a:bodyPr/>
          <a:lstStyle/>
          <a:p>
            <a:r>
              <a:rPr lang="en-US" altLang="en-US">
                <a:ea typeface="ＭＳ Ｐゴシック" panose="020B0600070205080204" pitchFamily="34" charset="-128"/>
              </a:rPr>
              <a:t>Abstract</a:t>
            </a:r>
          </a:p>
        </p:txBody>
      </p:sp>
      <p:sp>
        <p:nvSpPr>
          <p:cNvPr id="7171" name="Rectangle 3">
            <a:extLst>
              <a:ext uri="{FF2B5EF4-FFF2-40B4-BE49-F238E27FC236}">
                <a16:creationId xmlns:a16="http://schemas.microsoft.com/office/drawing/2014/main" id="{B6C6D655-9681-83EE-F444-E6C920CF0056}"/>
              </a:ext>
            </a:extLst>
          </p:cNvPr>
          <p:cNvSpPr>
            <a:spLocks noGrp="1" noChangeArrowheads="1"/>
          </p:cNvSpPr>
          <p:nvPr>
            <p:ph idx="1"/>
          </p:nvPr>
        </p:nvSpPr>
        <p:spPr>
          <a:xfrm>
            <a:off x="609600" y="2119313"/>
            <a:ext cx="9601200" cy="3741737"/>
          </a:xfrm>
        </p:spPr>
        <p:txBody>
          <a:bodyPr/>
          <a:lstStyle/>
          <a:p>
            <a:pPr>
              <a:buFont typeface="Wingdings" panose="05000000000000000000" pitchFamily="2" charset="2"/>
              <a:buNone/>
            </a:pPr>
            <a:r>
              <a:rPr lang="en-US" altLang="en-US">
                <a:ea typeface="ＭＳ Ｐゴシック" panose="020B0600070205080204" pitchFamily="34" charset="-128"/>
              </a:rPr>
              <a:t>Today, we’</a:t>
            </a:r>
            <a:r>
              <a:rPr lang="en-US" altLang="ja-JP">
                <a:ea typeface="ＭＳ Ｐゴシック" panose="020B0600070205080204" pitchFamily="34" charset="-128"/>
              </a:rPr>
              <a:t>ll outline the aims for this course and present a rough course plan. We’ll introduce the basic notion of programming and give examples of areas in which software is critical to our civilization. Finally, we’ll present the simplest possible C++ program and outline how it can be made into running code.</a:t>
            </a:r>
            <a:endParaRPr lang="en-US" altLang="en-US">
              <a:ea typeface="ＭＳ Ｐゴシック" panose="020B0600070205080204" pitchFamily="34" charset="-128"/>
            </a:endParaRPr>
          </a:p>
        </p:txBody>
      </p:sp>
      <p:sp>
        <p:nvSpPr>
          <p:cNvPr id="7172" name="Footer Placeholder 4">
            <a:extLst>
              <a:ext uri="{FF2B5EF4-FFF2-40B4-BE49-F238E27FC236}">
                <a16:creationId xmlns:a16="http://schemas.microsoft.com/office/drawing/2014/main" id="{99EA2351-009C-5A15-6ADC-8119B89E675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7173" name="Slide Number Placeholder 5">
            <a:extLst>
              <a:ext uri="{FF2B5EF4-FFF2-40B4-BE49-F238E27FC236}">
                <a16:creationId xmlns:a16="http://schemas.microsoft.com/office/drawing/2014/main" id="{3C84FC17-9E35-632A-E4E7-41113F486E4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7C3BF22C-6792-4B6D-9FF0-B8883520EFF6}"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38834CF-753F-6AC0-E959-5BEB85E13EF8}"/>
              </a:ext>
            </a:extLst>
          </p:cNvPr>
          <p:cNvSpPr>
            <a:spLocks noGrp="1" noChangeArrowheads="1"/>
          </p:cNvSpPr>
          <p:nvPr>
            <p:ph type="title"/>
          </p:nvPr>
        </p:nvSpPr>
        <p:spPr>
          <a:xfrm>
            <a:off x="1905000" y="0"/>
            <a:ext cx="8229600" cy="1143000"/>
          </a:xfrm>
        </p:spPr>
        <p:txBody>
          <a:bodyPr/>
          <a:lstStyle/>
          <a:p>
            <a:r>
              <a:rPr lang="en-US" altLang="en-US">
                <a:ea typeface="ＭＳ Ｐゴシック" panose="020B0600070205080204" pitchFamily="34" charset="-128"/>
              </a:rPr>
              <a:t>Where is C++ Used?</a:t>
            </a:r>
          </a:p>
        </p:txBody>
      </p:sp>
      <p:sp>
        <p:nvSpPr>
          <p:cNvPr id="35843" name="Rectangle 3">
            <a:extLst>
              <a:ext uri="{FF2B5EF4-FFF2-40B4-BE49-F238E27FC236}">
                <a16:creationId xmlns:a16="http://schemas.microsoft.com/office/drawing/2014/main" id="{9999A08A-6317-4B41-2FF6-70A581C1784F}"/>
              </a:ext>
            </a:extLst>
          </p:cNvPr>
          <p:cNvSpPr>
            <a:spLocks noGrp="1" noChangeArrowheads="1"/>
          </p:cNvSpPr>
          <p:nvPr>
            <p:ph idx="1"/>
          </p:nvPr>
        </p:nvSpPr>
        <p:spPr>
          <a:xfrm>
            <a:off x="1981200" y="914400"/>
            <a:ext cx="8229600" cy="4525963"/>
          </a:xfrm>
        </p:spPr>
        <p:txBody>
          <a:bodyPr/>
          <a:lstStyle/>
          <a:p>
            <a:r>
              <a:rPr lang="en-US" altLang="en-US">
                <a:ea typeface="ＭＳ Ｐゴシック" panose="020B0600070205080204" pitchFamily="34" charset="-128"/>
              </a:rPr>
              <a:t>Just about everywhere</a:t>
            </a:r>
          </a:p>
        </p:txBody>
      </p:sp>
      <p:sp>
        <p:nvSpPr>
          <p:cNvPr id="35844" name="Footer Placeholder 6">
            <a:extLst>
              <a:ext uri="{FF2B5EF4-FFF2-40B4-BE49-F238E27FC236}">
                <a16:creationId xmlns:a16="http://schemas.microsoft.com/office/drawing/2014/main" id="{D59EAC70-B3EA-7C44-D080-E873131E7E8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35845" name="Slide Number Placeholder 5">
            <a:extLst>
              <a:ext uri="{FF2B5EF4-FFF2-40B4-BE49-F238E27FC236}">
                <a16:creationId xmlns:a16="http://schemas.microsoft.com/office/drawing/2014/main" id="{C51CAA9D-6E7A-ECA0-B05B-D814512BD7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219F8C9D-8B6A-42D0-A62E-ACF715EEB5C4}"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30</a:t>
            </a:fld>
            <a:endParaRPr lang="en-US" altLang="en-US" sz="1400">
              <a:latin typeface="Arial" panose="020B0604020202020204" pitchFamily="34" charset="0"/>
              <a:ea typeface="ＭＳ Ｐゴシック" panose="020B0600070205080204" pitchFamily="34" charset="-128"/>
            </a:endParaRPr>
          </a:p>
        </p:txBody>
      </p:sp>
      <p:pic>
        <p:nvPicPr>
          <p:cNvPr id="35846" name="Picture 4">
            <a:extLst>
              <a:ext uri="{FF2B5EF4-FFF2-40B4-BE49-F238E27FC236}">
                <a16:creationId xmlns:a16="http://schemas.microsoft.com/office/drawing/2014/main" id="{EFBF69E1-8E04-F937-2379-D29C26C86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079" y="1143000"/>
            <a:ext cx="3805721"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5">
            <a:extLst>
              <a:ext uri="{FF2B5EF4-FFF2-40B4-BE49-F238E27FC236}">
                <a16:creationId xmlns:a16="http://schemas.microsoft.com/office/drawing/2014/main" id="{11BD90D2-C5D8-AADD-741D-50B502D4FE66}"/>
              </a:ext>
            </a:extLst>
          </p:cNvPr>
          <p:cNvSpPr>
            <a:spLocks noChangeArrowheads="1"/>
          </p:cNvSpPr>
          <p:nvPr/>
        </p:nvSpPr>
        <p:spPr bwMode="auto">
          <a:xfrm>
            <a:off x="1038225" y="5277545"/>
            <a:ext cx="1028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342900" indent="-342900" eaLnBrk="1" hangingPunct="1">
              <a:buFont typeface="Arial" panose="020B0604020202020204" pitchFamily="34" charset="0"/>
              <a:buChar char="•"/>
            </a:pPr>
            <a:r>
              <a:rPr lang="en-US" altLang="en-US" sz="2400" dirty="0">
                <a:solidFill>
                  <a:schemeClr val="tx2"/>
                </a:solidFill>
                <a:latin typeface="Calibri" panose="020F0502020204030204" pitchFamily="34" charset="0"/>
                <a:cs typeface="Calibri" panose="020F0502020204030204" pitchFamily="34" charset="0"/>
              </a:rPr>
              <a:t>C++ plays a major part in all the examples and photos used here</a:t>
            </a:r>
          </a:p>
          <a:p>
            <a:pPr marL="1085850" lvl="1" indent="-342900" eaLnBrk="1" hangingPunct="1">
              <a:buFont typeface="Arial" panose="020B0604020202020204" pitchFamily="34" charset="0"/>
              <a:buChar char="•"/>
            </a:pPr>
            <a:r>
              <a:rPr lang="en-US" altLang="en-US" sz="2000" dirty="0">
                <a:solidFill>
                  <a:schemeClr val="tx2"/>
                </a:solidFill>
                <a:latin typeface="Calibri" panose="020F0502020204030204" pitchFamily="34" charset="0"/>
                <a:cs typeface="Calibri" panose="020F0502020204030204" pitchFamily="34" charset="0"/>
              </a:rPr>
              <a:t>See </a:t>
            </a:r>
            <a:r>
              <a:rPr lang="en-US" altLang="en-US" sz="2000" dirty="0">
                <a:solidFill>
                  <a:schemeClr val="tx2"/>
                </a:solidFill>
                <a:latin typeface="Calibri" panose="020F0502020204030204" pitchFamily="34" charset="0"/>
                <a:cs typeface="Calibri" panose="020F0502020204030204" pitchFamily="34" charset="0"/>
                <a:hlinkClick r:id="rId4"/>
              </a:rPr>
              <a:t>www.stroustrup.com/applications.html</a:t>
            </a:r>
            <a:endParaRPr lang="en-US" altLang="en-US" sz="2000" dirty="0">
              <a:solidFill>
                <a:schemeClr val="tx2"/>
              </a:solidFill>
              <a:latin typeface="Calibri" panose="020F0502020204030204" pitchFamily="34" charset="0"/>
              <a:cs typeface="Calibri" panose="020F0502020204030204" pitchFamily="34" charset="0"/>
            </a:endParaRPr>
          </a:p>
          <a:p>
            <a:pPr marL="1085850" lvl="1" indent="-342900" eaLnBrk="1" hangingPunct="1">
              <a:buFont typeface="Arial" panose="020B0604020202020204" pitchFamily="34" charset="0"/>
              <a:buChar char="•"/>
            </a:pPr>
            <a:r>
              <a:rPr lang="en-US" altLang="en-US" sz="2000" dirty="0">
                <a:solidFill>
                  <a:schemeClr val="tx2"/>
                </a:solidFill>
                <a:latin typeface="Calibri" panose="020F0502020204030204" pitchFamily="34" charset="0"/>
                <a:cs typeface="Calibri" panose="020F0502020204030204" pitchFamily="34" charset="0"/>
              </a:rPr>
              <a:t>Note: a large system is not written exclusively in one language</a:t>
            </a:r>
          </a:p>
        </p:txBody>
      </p:sp>
      <p:pic>
        <p:nvPicPr>
          <p:cNvPr id="35848" name="Picture 2" descr="A helicopter flying over a desert&#10;&#10;Description automatically generated">
            <a:extLst>
              <a:ext uri="{FF2B5EF4-FFF2-40B4-BE49-F238E27FC236}">
                <a16:creationId xmlns:a16="http://schemas.microsoft.com/office/drawing/2014/main" id="{069767AC-6EBC-29EC-8E6E-ABF4CD95A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49" t="25803" r="27252" b="16420"/>
          <a:stretch>
            <a:fillRect/>
          </a:stretch>
        </p:blipFill>
        <p:spPr bwMode="auto">
          <a:xfrm>
            <a:off x="457200" y="1631950"/>
            <a:ext cx="61722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4468D7E-D982-F4E3-CB41-39F3DE1B8A1A}"/>
              </a:ext>
            </a:extLst>
          </p:cNvPr>
          <p:cNvSpPr>
            <a:spLocks noGrp="1" noChangeArrowheads="1"/>
          </p:cNvSpPr>
          <p:nvPr>
            <p:ph type="title"/>
          </p:nvPr>
        </p:nvSpPr>
        <p:spPr>
          <a:xfrm>
            <a:off x="1981200" y="0"/>
            <a:ext cx="8229600" cy="1371600"/>
          </a:xfrm>
        </p:spPr>
        <p:txBody>
          <a:bodyPr/>
          <a:lstStyle/>
          <a:p>
            <a:r>
              <a:rPr lang="en-US" altLang="en-US">
                <a:ea typeface="ＭＳ Ｐゴシック" panose="020B0600070205080204" pitchFamily="34" charset="-128"/>
              </a:rPr>
              <a:t>A first program – complete</a:t>
            </a:r>
          </a:p>
        </p:txBody>
      </p:sp>
      <p:sp>
        <p:nvSpPr>
          <p:cNvPr id="71683" name="Rectangle 3">
            <a:extLst>
              <a:ext uri="{FF2B5EF4-FFF2-40B4-BE49-F238E27FC236}">
                <a16:creationId xmlns:a16="http://schemas.microsoft.com/office/drawing/2014/main" id="{1F85D4F1-92B4-0029-E991-A837B2B1D2B5}"/>
              </a:ext>
            </a:extLst>
          </p:cNvPr>
          <p:cNvSpPr>
            <a:spLocks noGrp="1" noChangeArrowheads="1"/>
          </p:cNvSpPr>
          <p:nvPr>
            <p:ph idx="1"/>
          </p:nvPr>
        </p:nvSpPr>
        <p:spPr>
          <a:xfrm>
            <a:off x="685800" y="1143000"/>
            <a:ext cx="11049000" cy="5486400"/>
          </a:xfrm>
        </p:spPr>
        <p:txBody>
          <a:bodyPr rtlCol="0">
            <a:normAutofit lnSpcReduction="10000"/>
          </a:bodyPr>
          <a:lstStyle/>
          <a:p>
            <a:pPr fontAlgn="auto">
              <a:spcAft>
                <a:spcPts val="0"/>
              </a:spcAft>
              <a:buFont typeface="Wingdings" panose="05000000000000000000" pitchFamily="2" charset="2"/>
              <a:buNone/>
              <a:defRPr/>
            </a:pPr>
            <a:r>
              <a:rPr lang="en-US" sz="2000" b="1" dirty="0">
                <a:ea typeface="ＭＳ Ｐゴシック" pitchFamily="34" charset="-128"/>
              </a:rPr>
              <a:t>//</a:t>
            </a:r>
            <a:r>
              <a:rPr lang="en-US" sz="2000" dirty="0">
                <a:ea typeface="ＭＳ Ｐゴシック" pitchFamily="34" charset="-128"/>
              </a:rPr>
              <a:t> </a:t>
            </a:r>
            <a:r>
              <a:rPr lang="en-US" sz="2000" i="1" dirty="0">
                <a:ea typeface="ＭＳ Ｐゴシック" pitchFamily="34" charset="-128"/>
              </a:rPr>
              <a:t>a first program:</a:t>
            </a:r>
          </a:p>
          <a:p>
            <a:pPr fontAlgn="auto">
              <a:spcAft>
                <a:spcPts val="0"/>
              </a:spcAft>
              <a:buFont typeface="Wingdings" panose="05000000000000000000" pitchFamily="2" charset="2"/>
              <a:buNone/>
              <a:defRPr/>
            </a:pPr>
            <a:endParaRPr lang="en-US" sz="2000" dirty="0">
              <a:ea typeface="ＭＳ Ｐゴシック" pitchFamily="34" charset="-128"/>
            </a:endParaRPr>
          </a:p>
          <a:p>
            <a:pPr fontAlgn="auto">
              <a:spcAft>
                <a:spcPts val="0"/>
              </a:spcAft>
              <a:buFont typeface="Wingdings" panose="05000000000000000000" pitchFamily="2" charset="2"/>
              <a:buNone/>
              <a:defRPr/>
            </a:pPr>
            <a:r>
              <a:rPr lang="en-US" sz="2000" b="1" dirty="0">
                <a:ea typeface="ＭＳ Ｐゴシック" pitchFamily="34" charset="-128"/>
              </a:rPr>
              <a:t>import std;			// </a:t>
            </a:r>
            <a:r>
              <a:rPr lang="en-US" sz="2000" i="1" dirty="0">
                <a:ea typeface="ＭＳ Ｐゴシック" pitchFamily="34" charset="-128"/>
              </a:rPr>
              <a:t>get the standard library facilities</a:t>
            </a:r>
          </a:p>
          <a:p>
            <a:pPr fontAlgn="auto">
              <a:spcAft>
                <a:spcPts val="0"/>
              </a:spcAft>
              <a:buFont typeface="Wingdings" panose="05000000000000000000" pitchFamily="2" charset="2"/>
              <a:buNone/>
              <a:defRPr/>
            </a:pPr>
            <a:endParaRPr lang="en-US" sz="2000" dirty="0">
              <a:ea typeface="ＭＳ Ｐゴシック" pitchFamily="34" charset="-128"/>
            </a:endParaRPr>
          </a:p>
          <a:p>
            <a:pPr fontAlgn="auto">
              <a:spcAft>
                <a:spcPts val="0"/>
              </a:spcAft>
              <a:buFont typeface="Wingdings" panose="05000000000000000000" pitchFamily="2" charset="2"/>
              <a:buNone/>
              <a:defRPr/>
            </a:pPr>
            <a:r>
              <a:rPr lang="en-US" sz="2000" b="1" dirty="0" err="1">
                <a:ea typeface="ＭＳ Ｐゴシック" pitchFamily="34" charset="-128"/>
              </a:rPr>
              <a:t>int</a:t>
            </a:r>
            <a:r>
              <a:rPr lang="en-US" sz="2000" b="1" dirty="0">
                <a:ea typeface="ＭＳ Ｐゴシック" pitchFamily="34" charset="-128"/>
              </a:rPr>
              <a:t> main()			// </a:t>
            </a:r>
            <a:r>
              <a:rPr lang="en-US" sz="2000" i="1" dirty="0">
                <a:ea typeface="ＭＳ Ｐゴシック" pitchFamily="34" charset="-128"/>
              </a:rPr>
              <a:t>main() is where a C++ program starts</a:t>
            </a:r>
          </a:p>
          <a:p>
            <a:pPr fontAlgn="auto">
              <a:spcAft>
                <a:spcPts val="0"/>
              </a:spcAft>
              <a:buFont typeface="Wingdings" panose="05000000000000000000" pitchFamily="2" charset="2"/>
              <a:buNone/>
              <a:defRPr/>
            </a:pPr>
            <a:r>
              <a:rPr lang="en-US" sz="2000" b="1" dirty="0">
                <a:ea typeface="ＭＳ Ｐゴシック" pitchFamily="34" charset="-128"/>
              </a:rPr>
              <a:t>{</a:t>
            </a:r>
          </a:p>
          <a:p>
            <a:pPr fontAlgn="auto">
              <a:spcAft>
                <a:spcPts val="0"/>
              </a:spcAft>
              <a:buFont typeface="Wingdings" panose="05000000000000000000" pitchFamily="2" charset="2"/>
              <a:buNone/>
              <a:defRPr/>
            </a:pPr>
            <a:r>
              <a:rPr lang="en-US" sz="2000" b="1" dirty="0">
                <a:ea typeface="ＭＳ Ｐゴシック" pitchFamily="34" charset="-128"/>
              </a:rPr>
              <a:t>	std::</a:t>
            </a:r>
            <a:r>
              <a:rPr lang="en-US" sz="2000" b="1" dirty="0" err="1">
                <a:ea typeface="ＭＳ Ｐゴシック" pitchFamily="34" charset="-128"/>
              </a:rPr>
              <a:t>cout</a:t>
            </a:r>
            <a:r>
              <a:rPr lang="en-US" sz="2000" b="1" dirty="0">
                <a:ea typeface="ＭＳ Ｐゴシック" pitchFamily="34" charset="-128"/>
              </a:rPr>
              <a:t> &lt;&lt; "Hello, world!\n";	// </a:t>
            </a:r>
            <a:r>
              <a:rPr lang="en-US" sz="2000" i="1" dirty="0">
                <a:ea typeface="ＭＳ Ｐゴシック" pitchFamily="34" charset="-128"/>
              </a:rPr>
              <a:t>output the 13 characters  </a:t>
            </a:r>
            <a:r>
              <a:rPr lang="en-US" sz="2000" b="1" i="1" dirty="0">
                <a:ea typeface="ＭＳ Ｐゴシック" pitchFamily="34" charset="-128"/>
              </a:rPr>
              <a:t>Hello, world!</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 </a:t>
            </a:r>
            <a:r>
              <a:rPr lang="en-US" sz="2000" i="1" dirty="0">
                <a:ea typeface="ＭＳ Ｐゴシック" pitchFamily="34" charset="-128"/>
              </a:rPr>
              <a:t>followed by a new line</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return 0;				// </a:t>
            </a:r>
            <a:r>
              <a:rPr lang="en-US" sz="2000" i="1" dirty="0">
                <a:ea typeface="ＭＳ Ｐゴシック" pitchFamily="34" charset="-128"/>
              </a:rPr>
              <a:t>return a value indicating success</a:t>
            </a:r>
          </a:p>
          <a:p>
            <a:pPr fontAlgn="auto">
              <a:spcAft>
                <a:spcPts val="0"/>
              </a:spcAft>
              <a:buFont typeface="Wingdings" panose="05000000000000000000" pitchFamily="2" charset="2"/>
              <a:buNone/>
              <a:defRPr/>
            </a:pPr>
            <a:r>
              <a:rPr lang="en-US" sz="2000" b="1" dirty="0">
                <a:ea typeface="ＭＳ Ｐゴシック" pitchFamily="34" charset="-128"/>
              </a:rPr>
              <a:t>}</a:t>
            </a:r>
          </a:p>
          <a:p>
            <a:pPr fontAlgn="auto">
              <a:spcAft>
                <a:spcPts val="0"/>
              </a:spcAft>
              <a:buFont typeface="Wingdings" panose="05000000000000000000" pitchFamily="2" charset="2"/>
              <a:buNone/>
              <a:defRPr/>
            </a:pPr>
            <a:endParaRPr lang="en-US" sz="2000" b="1" dirty="0">
              <a:ea typeface="ＭＳ Ｐゴシック" pitchFamily="34" charset="-128"/>
            </a:endParaRPr>
          </a:p>
          <a:p>
            <a:pPr fontAlgn="auto">
              <a:spcAft>
                <a:spcPts val="0"/>
              </a:spcAft>
              <a:buFont typeface="Wingdings" panose="05000000000000000000" pitchFamily="2" charset="2"/>
              <a:buNone/>
              <a:defRPr/>
            </a:pPr>
            <a:r>
              <a:rPr lang="en-US" sz="2000" b="1" dirty="0">
                <a:ea typeface="ＭＳ Ｐゴシック" pitchFamily="34" charset="-128"/>
              </a:rPr>
              <a:t>	// </a:t>
            </a:r>
            <a:r>
              <a:rPr lang="en-US" sz="2000" i="1" dirty="0">
                <a:ea typeface="ＭＳ Ｐゴシック" pitchFamily="34" charset="-128"/>
              </a:rPr>
              <a:t>note the semicolons; they terminate statements</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a:t>
            </a:r>
            <a:r>
              <a:rPr lang="en-US" sz="2000" i="1" dirty="0">
                <a:ea typeface="ＭＳ Ｐゴシック" pitchFamily="34" charset="-128"/>
              </a:rPr>
              <a:t> braces </a:t>
            </a:r>
            <a:r>
              <a:rPr lang="en-US" sz="2000" b="1" i="1" dirty="0">
                <a:ea typeface="ＭＳ Ｐゴシック" pitchFamily="34" charset="-128"/>
              </a:rPr>
              <a:t>{</a:t>
            </a:r>
            <a:r>
              <a:rPr lang="en-US" sz="2000" i="1" dirty="0">
                <a:ea typeface="ＭＳ Ｐゴシック" pitchFamily="34" charset="-128"/>
              </a:rPr>
              <a:t> … </a:t>
            </a:r>
            <a:r>
              <a:rPr lang="en-US" sz="2000" b="1" i="1" dirty="0">
                <a:ea typeface="ＭＳ Ｐゴシック" pitchFamily="34" charset="-128"/>
              </a:rPr>
              <a:t>}</a:t>
            </a:r>
            <a:r>
              <a:rPr lang="en-US" sz="2000" i="1" dirty="0">
                <a:ea typeface="ＭＳ Ｐゴシック" pitchFamily="34" charset="-128"/>
              </a:rPr>
              <a:t> group statements into a block</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a:t>
            </a:r>
            <a:r>
              <a:rPr lang="en-US" sz="2000" dirty="0">
                <a:ea typeface="ＭＳ Ｐゴシック" pitchFamily="34" charset="-128"/>
              </a:rPr>
              <a:t> </a:t>
            </a:r>
            <a:r>
              <a:rPr lang="en-US" sz="2000" b="1" i="1" dirty="0">
                <a:ea typeface="ＭＳ Ｐゴシック" pitchFamily="34" charset="-128"/>
              </a:rPr>
              <a:t>main( ) </a:t>
            </a:r>
            <a:r>
              <a:rPr lang="en-US" sz="2000" i="1" dirty="0">
                <a:ea typeface="ＭＳ Ｐゴシック" pitchFamily="34" charset="-128"/>
              </a:rPr>
              <a:t>is a function that takes no arguments </a:t>
            </a:r>
            <a:r>
              <a:rPr lang="en-US" sz="2000" b="1" i="1" dirty="0">
                <a:ea typeface="ＭＳ Ｐゴシック" pitchFamily="34" charset="-128"/>
              </a:rPr>
              <a:t>( )</a:t>
            </a:r>
            <a:r>
              <a:rPr lang="en-US" sz="2000" i="1" dirty="0">
                <a:ea typeface="ＭＳ Ｐゴシック" pitchFamily="34" charset="-128"/>
              </a:rPr>
              <a:t>  and returns an integer result</a:t>
            </a:r>
          </a:p>
        </p:txBody>
      </p:sp>
      <p:sp>
        <p:nvSpPr>
          <p:cNvPr id="37892" name="Footer Placeholder 4">
            <a:extLst>
              <a:ext uri="{FF2B5EF4-FFF2-40B4-BE49-F238E27FC236}">
                <a16:creationId xmlns:a16="http://schemas.microsoft.com/office/drawing/2014/main" id="{7036F0F4-7C01-AA63-A22E-D1D240783C0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37893" name="Slide Number Placeholder 5">
            <a:extLst>
              <a:ext uri="{FF2B5EF4-FFF2-40B4-BE49-F238E27FC236}">
                <a16:creationId xmlns:a16="http://schemas.microsoft.com/office/drawing/2014/main" id="{75EFEFBA-E672-0A58-A1B3-D5FBFC9E105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70808067-7A54-4FA6-82C6-85ECC1FFDF24}"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31</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A9D80C0-F757-C784-AA89-7726AE5CB7BB}"/>
              </a:ext>
            </a:extLst>
          </p:cNvPr>
          <p:cNvSpPr>
            <a:spLocks noGrp="1" noChangeArrowheads="1"/>
          </p:cNvSpPr>
          <p:nvPr>
            <p:ph type="title"/>
          </p:nvPr>
        </p:nvSpPr>
        <p:spPr>
          <a:xfrm>
            <a:off x="1981200" y="0"/>
            <a:ext cx="8229600" cy="1371600"/>
          </a:xfrm>
        </p:spPr>
        <p:txBody>
          <a:bodyPr/>
          <a:lstStyle/>
          <a:p>
            <a:r>
              <a:rPr lang="en-US" altLang="en-US">
                <a:ea typeface="ＭＳ Ｐゴシック" panose="020B0600070205080204" pitchFamily="34" charset="-128"/>
              </a:rPr>
              <a:t>A first program – older style</a:t>
            </a:r>
          </a:p>
        </p:txBody>
      </p:sp>
      <p:sp>
        <p:nvSpPr>
          <p:cNvPr id="38915" name="Rectangle 3">
            <a:extLst>
              <a:ext uri="{FF2B5EF4-FFF2-40B4-BE49-F238E27FC236}">
                <a16:creationId xmlns:a16="http://schemas.microsoft.com/office/drawing/2014/main" id="{EA27B73B-9A25-1352-5140-CE170BC4A003}"/>
              </a:ext>
            </a:extLst>
          </p:cNvPr>
          <p:cNvSpPr>
            <a:spLocks noGrp="1" noChangeArrowheads="1"/>
          </p:cNvSpPr>
          <p:nvPr>
            <p:ph idx="1"/>
          </p:nvPr>
        </p:nvSpPr>
        <p:spPr>
          <a:xfrm>
            <a:off x="685800" y="1143000"/>
            <a:ext cx="9753600" cy="5257800"/>
          </a:xfrm>
        </p:spPr>
        <p:txBody>
          <a:bodyPr/>
          <a:lstStyle/>
          <a:p>
            <a:pPr>
              <a:buFont typeface="Wingdings" panose="05000000000000000000" pitchFamily="2" charset="2"/>
              <a:buNone/>
            </a:pPr>
            <a:r>
              <a:rPr lang="en-US" altLang="en-US" sz="2000" b="1" dirty="0">
                <a:ea typeface="ＭＳ Ｐゴシック" panose="020B0600070205080204" pitchFamily="34" charset="-128"/>
              </a:rPr>
              <a:t>//</a:t>
            </a:r>
            <a:r>
              <a:rPr lang="en-US" altLang="en-US" sz="2000" dirty="0">
                <a:ea typeface="ＭＳ Ｐゴシック" panose="020B0600070205080204" pitchFamily="34" charset="-128"/>
              </a:rPr>
              <a:t> </a:t>
            </a:r>
            <a:r>
              <a:rPr lang="en-US" altLang="en-US" sz="2000" i="1" dirty="0">
                <a:ea typeface="ＭＳ Ｐゴシック" panose="020B0600070205080204" pitchFamily="34" charset="-128"/>
              </a:rPr>
              <a:t>a first program:</a:t>
            </a:r>
          </a:p>
          <a:p>
            <a:pPr>
              <a:buFont typeface="Wingdings" panose="05000000000000000000" pitchFamily="2" charset="2"/>
              <a:buNone/>
            </a:pPr>
            <a:endParaRPr lang="en-US" altLang="en-US" sz="2000" dirty="0">
              <a:ea typeface="ＭＳ Ｐゴシック" panose="020B0600070205080204" pitchFamily="34" charset="-128"/>
            </a:endParaRPr>
          </a:p>
          <a:p>
            <a:pPr>
              <a:buFont typeface="Wingdings" panose="05000000000000000000" pitchFamily="2" charset="2"/>
              <a:buNone/>
            </a:pPr>
            <a:r>
              <a:rPr lang="en-US" altLang="en-US" sz="2000" b="1" dirty="0">
                <a:ea typeface="ＭＳ Ｐゴシック" panose="020B0600070205080204" pitchFamily="34" charset="-128"/>
              </a:rPr>
              <a:t>#include &lt;iostream&gt;;		// </a:t>
            </a:r>
            <a:r>
              <a:rPr lang="en-US" altLang="en-US" sz="2000" i="1" dirty="0">
                <a:ea typeface="ＭＳ Ｐゴシック" panose="020B0600070205080204" pitchFamily="34" charset="-128"/>
              </a:rPr>
              <a:t>get the library facilities needed for now</a:t>
            </a:r>
          </a:p>
          <a:p>
            <a:pPr>
              <a:buFont typeface="Wingdings" panose="05000000000000000000" pitchFamily="2" charset="2"/>
              <a:buNone/>
            </a:pPr>
            <a:endParaRPr lang="en-US" altLang="en-US" sz="2000" dirty="0">
              <a:ea typeface="ＭＳ Ｐゴシック" panose="020B0600070205080204" pitchFamily="34" charset="-128"/>
            </a:endParaRPr>
          </a:p>
          <a:p>
            <a:pPr>
              <a:buFont typeface="Wingdings" panose="05000000000000000000" pitchFamily="2" charset="2"/>
              <a:buNone/>
            </a:pPr>
            <a:r>
              <a:rPr lang="en-US" altLang="en-US" sz="2000" b="1" dirty="0">
                <a:ea typeface="ＭＳ Ｐゴシック" panose="020B0600070205080204" pitchFamily="34" charset="-128"/>
              </a:rPr>
              <a:t>int main()			// </a:t>
            </a:r>
            <a:r>
              <a:rPr lang="en-US" altLang="en-US" sz="2000" i="1" dirty="0">
                <a:ea typeface="ＭＳ Ｐゴシック" panose="020B0600070205080204" pitchFamily="34" charset="-128"/>
              </a:rPr>
              <a:t>main() is where a C++ program starts</a:t>
            </a:r>
          </a:p>
          <a:p>
            <a:pPr>
              <a:buFont typeface="Wingdings" panose="05000000000000000000" pitchFamily="2" charset="2"/>
              <a:buNone/>
            </a:pPr>
            <a:r>
              <a:rPr lang="en-US" altLang="en-US" sz="2000" b="1" dirty="0">
                <a:ea typeface="ＭＳ Ｐゴシック" panose="020B0600070205080204" pitchFamily="34" charset="-128"/>
              </a:rPr>
              <a:t>{</a:t>
            </a:r>
          </a:p>
          <a:p>
            <a:pPr>
              <a:buFont typeface="Wingdings" panose="05000000000000000000" pitchFamily="2" charset="2"/>
              <a:buNone/>
            </a:pPr>
            <a:r>
              <a:rPr lang="en-US" altLang="en-US" sz="2000" b="1" dirty="0">
                <a:ea typeface="ＭＳ Ｐゴシック" panose="020B0600070205080204" pitchFamily="34" charset="-128"/>
              </a:rPr>
              <a:t>	std::</a:t>
            </a:r>
            <a:r>
              <a:rPr lang="en-US" altLang="en-US" sz="2000" b="1" dirty="0" err="1">
                <a:ea typeface="ＭＳ Ｐゴシック" panose="020B0600070205080204" pitchFamily="34" charset="-128"/>
              </a:rPr>
              <a:t>cout</a:t>
            </a:r>
            <a:r>
              <a:rPr lang="en-US" altLang="en-US" sz="2000" b="1" dirty="0">
                <a:ea typeface="ＭＳ Ｐゴシック" panose="020B0600070205080204" pitchFamily="34" charset="-128"/>
              </a:rPr>
              <a:t> &lt;&lt; "Hello, world!\n";	// </a:t>
            </a:r>
            <a:r>
              <a:rPr lang="en-US" altLang="en-US" sz="2000" i="1" dirty="0">
                <a:ea typeface="ＭＳ Ｐゴシック" panose="020B0600070205080204" pitchFamily="34" charset="-128"/>
              </a:rPr>
              <a:t>output the 13 characters  </a:t>
            </a:r>
            <a:r>
              <a:rPr lang="en-US" altLang="en-US" sz="2000" b="1" i="1" dirty="0">
                <a:ea typeface="ＭＳ Ｐゴシック" panose="020B0600070205080204" pitchFamily="34" charset="-128"/>
              </a:rPr>
              <a:t>Hello, world!</a:t>
            </a:r>
          </a:p>
          <a:p>
            <a:pPr>
              <a:buFont typeface="Wingdings" panose="05000000000000000000" pitchFamily="2" charset="2"/>
              <a:buNone/>
            </a:pPr>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 </a:t>
            </a:r>
            <a:r>
              <a:rPr lang="en-US" altLang="en-US" sz="2000" i="1" dirty="0">
                <a:ea typeface="ＭＳ Ｐゴシック" panose="020B0600070205080204" pitchFamily="34" charset="-128"/>
              </a:rPr>
              <a:t>followed by a new line</a:t>
            </a:r>
          </a:p>
          <a:p>
            <a:pPr>
              <a:buFont typeface="Wingdings" panose="05000000000000000000" pitchFamily="2" charset="2"/>
              <a:buNone/>
            </a:pPr>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return 0;				// </a:t>
            </a:r>
            <a:r>
              <a:rPr lang="en-US" altLang="en-US" sz="2000" i="1" dirty="0">
                <a:ea typeface="ＭＳ Ｐゴシック" panose="020B0600070205080204" pitchFamily="34" charset="-128"/>
              </a:rPr>
              <a:t>return a value indicating success</a:t>
            </a:r>
          </a:p>
          <a:p>
            <a:pPr>
              <a:buFont typeface="Wingdings" panose="05000000000000000000" pitchFamily="2" charset="2"/>
              <a:buNone/>
            </a:pPr>
            <a:r>
              <a:rPr lang="en-US" altLang="en-US" sz="2000" b="1" dirty="0">
                <a:ea typeface="ＭＳ Ｐゴシック" panose="020B0600070205080204" pitchFamily="34" charset="-128"/>
              </a:rPr>
              <a:t>}</a:t>
            </a:r>
          </a:p>
          <a:p>
            <a:pPr>
              <a:buFont typeface="Wingdings" panose="05000000000000000000" pitchFamily="2" charset="2"/>
              <a:buNone/>
            </a:pPr>
            <a:endParaRPr lang="en-US" altLang="en-US" sz="2000" b="1" dirty="0">
              <a:ea typeface="ＭＳ Ｐゴシック" panose="020B0600070205080204" pitchFamily="34" charset="-128"/>
            </a:endParaRPr>
          </a:p>
          <a:p>
            <a:pPr>
              <a:buFont typeface="Wingdings" panose="05000000000000000000" pitchFamily="2" charset="2"/>
              <a:buNone/>
            </a:pPr>
            <a:r>
              <a:rPr lang="en-US" altLang="en-US" sz="2000" b="1" dirty="0">
                <a:ea typeface="ＭＳ Ｐゴシック" panose="020B0600070205080204" pitchFamily="34" charset="-128"/>
              </a:rPr>
              <a:t>	// </a:t>
            </a:r>
            <a:r>
              <a:rPr lang="en-US" altLang="en-US" sz="2000" i="1" dirty="0">
                <a:ea typeface="ＭＳ Ｐゴシック" panose="020B0600070205080204" pitchFamily="34" charset="-128"/>
              </a:rPr>
              <a:t>the </a:t>
            </a:r>
            <a:r>
              <a:rPr lang="en-US" altLang="en-US" sz="2000" b="1" i="1" dirty="0">
                <a:ea typeface="ＭＳ Ｐゴシック" panose="020B0600070205080204" pitchFamily="34" charset="-128"/>
              </a:rPr>
              <a:t>std:: </a:t>
            </a:r>
            <a:r>
              <a:rPr lang="en-US" altLang="en-US" sz="2000" i="1" dirty="0">
                <a:ea typeface="ＭＳ Ｐゴシック" panose="020B0600070205080204" pitchFamily="34" charset="-128"/>
              </a:rPr>
              <a:t>says that </a:t>
            </a:r>
            <a:r>
              <a:rPr lang="en-US" altLang="en-US" sz="2000" b="1" i="1" dirty="0" err="1">
                <a:ea typeface="ＭＳ Ｐゴシック" panose="020B0600070205080204" pitchFamily="34" charset="-128"/>
              </a:rPr>
              <a:t>cout</a:t>
            </a:r>
            <a:r>
              <a:rPr lang="en-US" altLang="en-US" sz="2000" i="1" dirty="0">
                <a:ea typeface="ＭＳ Ｐゴシック" panose="020B0600070205080204" pitchFamily="34" charset="-128"/>
              </a:rPr>
              <a:t> comes from the standard library</a:t>
            </a:r>
          </a:p>
          <a:p>
            <a:pPr>
              <a:buFont typeface="Wingdings" panose="05000000000000000000" pitchFamily="2" charset="2"/>
              <a:buNone/>
            </a:pPr>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a:t>
            </a:r>
            <a:r>
              <a:rPr lang="en-US" altLang="en-US" sz="2000" dirty="0">
                <a:ea typeface="ＭＳ Ｐゴシック" panose="020B0600070205080204" pitchFamily="34" charset="-128"/>
              </a:rPr>
              <a:t> </a:t>
            </a:r>
            <a:r>
              <a:rPr lang="en-US" altLang="en-US" sz="2000" b="1" i="1" dirty="0">
                <a:ea typeface="ＭＳ Ｐゴシック" panose="020B0600070205080204" pitchFamily="34" charset="-128"/>
              </a:rPr>
              <a:t>main( )</a:t>
            </a:r>
            <a:r>
              <a:rPr lang="en-US" altLang="en-US" sz="2000" i="1" dirty="0">
                <a:ea typeface="ＭＳ Ｐゴシック" panose="020B0600070205080204" pitchFamily="34" charset="-128"/>
              </a:rPr>
              <a:t> ‘s result  indicate success (value 0) or failure (non zero value)</a:t>
            </a:r>
          </a:p>
        </p:txBody>
      </p:sp>
      <p:sp>
        <p:nvSpPr>
          <p:cNvPr id="38916" name="Footer Placeholder 4">
            <a:extLst>
              <a:ext uri="{FF2B5EF4-FFF2-40B4-BE49-F238E27FC236}">
                <a16:creationId xmlns:a16="http://schemas.microsoft.com/office/drawing/2014/main" id="{54BDA0AB-7C73-0961-55AD-6D6ADB05EF2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38917" name="Slide Number Placeholder 5">
            <a:extLst>
              <a:ext uri="{FF2B5EF4-FFF2-40B4-BE49-F238E27FC236}">
                <a16:creationId xmlns:a16="http://schemas.microsoft.com/office/drawing/2014/main" id="{628B4A6E-7AF5-8E3B-6D6C-E2397FCFAE2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A596AF5B-EB93-4DEB-B6C6-CF1CD85C5C73}"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32</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EC25D14-8DB7-7755-E7FE-9B62A2AC41EF}"/>
              </a:ext>
            </a:extLst>
          </p:cNvPr>
          <p:cNvSpPr>
            <a:spLocks noGrp="1" noChangeArrowheads="1"/>
          </p:cNvSpPr>
          <p:nvPr>
            <p:ph type="title"/>
          </p:nvPr>
        </p:nvSpPr>
        <p:spPr>
          <a:xfrm>
            <a:off x="1981200" y="0"/>
            <a:ext cx="8229600" cy="1371600"/>
          </a:xfrm>
        </p:spPr>
        <p:txBody>
          <a:bodyPr/>
          <a:lstStyle/>
          <a:p>
            <a:r>
              <a:rPr lang="en-US" altLang="en-US">
                <a:ea typeface="ＭＳ Ｐゴシック" panose="020B0600070205080204" pitchFamily="34" charset="-128"/>
              </a:rPr>
              <a:t>A first program – use while learning</a:t>
            </a:r>
          </a:p>
        </p:txBody>
      </p:sp>
      <p:sp>
        <p:nvSpPr>
          <p:cNvPr id="35843" name="Rectangle 3">
            <a:extLst>
              <a:ext uri="{FF2B5EF4-FFF2-40B4-BE49-F238E27FC236}">
                <a16:creationId xmlns:a16="http://schemas.microsoft.com/office/drawing/2014/main" id="{711ED74A-503F-A744-D1A6-0BF9C1F88C9B}"/>
              </a:ext>
            </a:extLst>
          </p:cNvPr>
          <p:cNvSpPr>
            <a:spLocks noGrp="1" noChangeArrowheads="1"/>
          </p:cNvSpPr>
          <p:nvPr>
            <p:ph idx="1"/>
          </p:nvPr>
        </p:nvSpPr>
        <p:spPr>
          <a:xfrm>
            <a:off x="685800" y="1219199"/>
            <a:ext cx="9753600" cy="5334001"/>
          </a:xfrm>
        </p:spPr>
        <p:txBody>
          <a:bodyPr rtlCol="0">
            <a:normAutofit fontScale="92500" lnSpcReduction="10000"/>
          </a:bodyPr>
          <a:lstStyle/>
          <a:p>
            <a:pPr fontAlgn="auto">
              <a:lnSpc>
                <a:spcPct val="80000"/>
              </a:lnSpc>
              <a:spcAft>
                <a:spcPts val="0"/>
              </a:spcAft>
              <a:buFont typeface="Arial" panose="020B0604020202020204" pitchFamily="34" charset="0"/>
              <a:buNone/>
              <a:defRPr/>
            </a:pPr>
            <a:r>
              <a:rPr lang="en-US" sz="2000" b="1" dirty="0">
                <a:ea typeface="ＭＳ Ｐゴシック" pitchFamily="34" charset="-128"/>
              </a:rPr>
              <a:t>//</a:t>
            </a:r>
            <a:r>
              <a:rPr lang="en-US" sz="2000" dirty="0">
                <a:ea typeface="ＭＳ Ｐゴシック" pitchFamily="34" charset="-128"/>
              </a:rPr>
              <a:t> </a:t>
            </a:r>
            <a:r>
              <a:rPr lang="en-US" sz="2000" i="1" dirty="0">
                <a:ea typeface="ＭＳ Ｐゴシック" pitchFamily="34" charset="-128"/>
              </a:rPr>
              <a:t>a first program:</a:t>
            </a:r>
          </a:p>
          <a:p>
            <a:pPr fontAlgn="auto">
              <a:lnSpc>
                <a:spcPct val="80000"/>
              </a:lnSpc>
              <a:spcAft>
                <a:spcPts val="0"/>
              </a:spcAft>
              <a:buFont typeface="Wingdings" panose="05000000000000000000" pitchFamily="2" charset="2"/>
              <a:buNone/>
              <a:defRPr/>
            </a:pPr>
            <a:endParaRPr lang="en-US" sz="2000" b="1" dirty="0">
              <a:ea typeface="ＭＳ Ｐゴシック" pitchFamily="34" charset="-128"/>
            </a:endParaRP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#include “</a:t>
            </a:r>
            <a:r>
              <a:rPr lang="en-US" sz="2000" b="1" dirty="0" err="1">
                <a:ea typeface="ＭＳ Ｐゴシック" pitchFamily="34" charset="-128"/>
              </a:rPr>
              <a:t>PPP.h</a:t>
            </a:r>
            <a:r>
              <a:rPr lang="en-US" sz="2000" b="1" dirty="0">
                <a:ea typeface="ＭＳ Ｐゴシック" pitchFamily="34" charset="-128"/>
              </a:rPr>
              <a:t>”		// </a:t>
            </a:r>
            <a:r>
              <a:rPr lang="en-US" sz="2000" i="1" dirty="0">
                <a:ea typeface="ＭＳ Ｐゴシック" pitchFamily="34" charset="-128"/>
              </a:rPr>
              <a:t>get PPP support</a:t>
            </a:r>
          </a:p>
          <a:p>
            <a:pPr fontAlgn="auto">
              <a:lnSpc>
                <a:spcPct val="80000"/>
              </a:lnSpc>
              <a:spcAft>
                <a:spcPts val="0"/>
              </a:spcAft>
              <a:buFont typeface="Wingdings" panose="05000000000000000000" pitchFamily="2" charset="2"/>
              <a:buNone/>
              <a:defRPr/>
            </a:pPr>
            <a:endParaRPr lang="en-US" sz="2000" b="1" dirty="0">
              <a:ea typeface="ＭＳ Ｐゴシック" pitchFamily="34" charset="-128"/>
            </a:endParaRP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int main()			// </a:t>
            </a:r>
            <a:r>
              <a:rPr lang="en-US" sz="2000" b="1" i="1" dirty="0">
                <a:ea typeface="ＭＳ Ｐゴシック" pitchFamily="34" charset="-128"/>
              </a:rPr>
              <a:t>main() </a:t>
            </a:r>
            <a:r>
              <a:rPr lang="en-US" sz="2000" i="1" dirty="0">
                <a:ea typeface="ＭＳ Ｐゴシック" pitchFamily="34" charset="-128"/>
              </a:rPr>
              <a:t>is where a C++ program starts</a:t>
            </a: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a:t>
            </a: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	</a:t>
            </a:r>
            <a:r>
              <a:rPr lang="en-US" sz="2000" b="1" dirty="0" err="1">
                <a:ea typeface="ＭＳ Ｐゴシック" pitchFamily="34" charset="-128"/>
              </a:rPr>
              <a:t>cout</a:t>
            </a:r>
            <a:r>
              <a:rPr lang="en-US" sz="2000" b="1" dirty="0">
                <a:ea typeface="ＭＳ Ｐゴシック" pitchFamily="34" charset="-128"/>
              </a:rPr>
              <a:t> &lt;&lt; "Hello, world!\n";	// </a:t>
            </a:r>
            <a:r>
              <a:rPr lang="en-US" sz="2000" i="1" dirty="0">
                <a:ea typeface="ＭＳ Ｐゴシック" pitchFamily="34" charset="-128"/>
              </a:rPr>
              <a:t>output the 13 characters </a:t>
            </a:r>
            <a:r>
              <a:rPr lang="en-US" sz="2000" b="1" i="1" dirty="0">
                <a:ea typeface="ＭＳ Ｐゴシック" pitchFamily="34" charset="-128"/>
              </a:rPr>
              <a:t> Hello, world!</a:t>
            </a: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					// </a:t>
            </a:r>
            <a:r>
              <a:rPr lang="en-US" sz="2000" i="1" dirty="0">
                <a:ea typeface="ＭＳ Ｐゴシック" pitchFamily="34" charset="-128"/>
              </a:rPr>
              <a:t>followed by a new line</a:t>
            </a: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	return 0;			// </a:t>
            </a:r>
            <a:r>
              <a:rPr lang="en-US" sz="2000" i="1" dirty="0">
                <a:ea typeface="ＭＳ Ｐゴシック" pitchFamily="34" charset="-128"/>
              </a:rPr>
              <a:t>return a value indicating success</a:t>
            </a: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a:t>
            </a:r>
          </a:p>
          <a:p>
            <a:pPr fontAlgn="auto">
              <a:lnSpc>
                <a:spcPct val="80000"/>
              </a:lnSpc>
              <a:spcAft>
                <a:spcPts val="0"/>
              </a:spcAft>
              <a:buFont typeface="Wingdings" panose="05000000000000000000" pitchFamily="2" charset="2"/>
              <a:buNone/>
              <a:defRPr/>
            </a:pPr>
            <a:endParaRPr lang="en-US" sz="1200" b="1" dirty="0">
              <a:ea typeface="ＭＳ Ｐゴシック" pitchFamily="34" charset="-128"/>
            </a:endParaRP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 </a:t>
            </a:r>
            <a:r>
              <a:rPr lang="en-US" sz="2000" i="1" dirty="0">
                <a:ea typeface="ＭＳ Ｐゴシック" pitchFamily="34" charset="-128"/>
              </a:rPr>
              <a:t>quotes delimit a string literal</a:t>
            </a: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 </a:t>
            </a:r>
            <a:r>
              <a:rPr lang="en-US" sz="2000" b="1" i="1" dirty="0">
                <a:ea typeface="ＭＳ Ｐゴシック" pitchFamily="34" charset="-128"/>
              </a:rPr>
              <a:t>NOTE: </a:t>
            </a:r>
            <a:r>
              <a:rPr lang="ja-JP" altLang="en-US" sz="2000" b="1" i="1" dirty="0">
                <a:ea typeface="ＭＳ Ｐゴシック" pitchFamily="34" charset="-128"/>
              </a:rPr>
              <a:t>“</a:t>
            </a:r>
            <a:r>
              <a:rPr lang="en-US" altLang="ja-JP" sz="2000" b="1" i="1" dirty="0">
                <a:ea typeface="ＭＳ Ｐゴシック" pitchFamily="34" charset="-128"/>
              </a:rPr>
              <a:t>smart</a:t>
            </a:r>
            <a:r>
              <a:rPr lang="ja-JP" altLang="en-US" sz="2000" b="1" i="1" dirty="0">
                <a:ea typeface="ＭＳ Ｐゴシック" pitchFamily="34" charset="-128"/>
              </a:rPr>
              <a:t>”</a:t>
            </a:r>
            <a:r>
              <a:rPr lang="en-US" altLang="ja-JP" sz="2000" b="1" i="1" dirty="0">
                <a:ea typeface="ＭＳ Ｐゴシック" pitchFamily="34" charset="-128"/>
              </a:rPr>
              <a:t> </a:t>
            </a:r>
            <a:r>
              <a:rPr lang="en-US" altLang="ja-JP" sz="2000" i="1" dirty="0">
                <a:ea typeface="ＭＳ Ｐゴシック" pitchFamily="34" charset="-128"/>
              </a:rPr>
              <a:t>quotes </a:t>
            </a:r>
            <a:r>
              <a:rPr lang="ja-JP" altLang="en-US" sz="2400" i="1" dirty="0">
                <a:ea typeface="ＭＳ Ｐゴシック" pitchFamily="34" charset="-128"/>
              </a:rPr>
              <a:t>“</a:t>
            </a:r>
            <a:r>
              <a:rPr lang="en-US" altLang="ja-JP" sz="2400" i="1" dirty="0">
                <a:ea typeface="ＭＳ Ｐゴシック" pitchFamily="34" charset="-128"/>
              </a:rPr>
              <a:t>   </a:t>
            </a:r>
            <a:r>
              <a:rPr lang="ja-JP" altLang="en-US" sz="2400" i="1" dirty="0">
                <a:ea typeface="ＭＳ Ｐゴシック" pitchFamily="34" charset="-128"/>
              </a:rPr>
              <a:t>”</a:t>
            </a:r>
            <a:r>
              <a:rPr lang="en-US" altLang="ja-JP" sz="2400" i="1" dirty="0">
                <a:ea typeface="ＭＳ Ｐゴシック" pitchFamily="34" charset="-128"/>
              </a:rPr>
              <a:t>  will cause compiler problems.</a:t>
            </a: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 </a:t>
            </a:r>
            <a:r>
              <a:rPr lang="en-US" sz="2000" b="1" i="1" dirty="0">
                <a:ea typeface="ＭＳ Ｐゴシック" pitchFamily="34" charset="-128"/>
              </a:rPr>
              <a:t>\n </a:t>
            </a:r>
            <a:r>
              <a:rPr lang="en-US" sz="2000" i="1" dirty="0">
                <a:ea typeface="ＭＳ Ｐゴシック" pitchFamily="34" charset="-128"/>
              </a:rPr>
              <a:t>is a notation for a new line</a:t>
            </a:r>
          </a:p>
          <a:p>
            <a:pPr fontAlgn="auto">
              <a:lnSpc>
                <a:spcPct val="80000"/>
              </a:lnSpc>
              <a:spcAft>
                <a:spcPts val="0"/>
              </a:spcAft>
              <a:buFont typeface="Wingdings" panose="05000000000000000000" pitchFamily="2" charset="2"/>
              <a:buNone/>
              <a:defRPr/>
            </a:pPr>
            <a:endParaRPr lang="en-US" sz="900" i="1" dirty="0">
              <a:ea typeface="ＭＳ Ｐゴシック" pitchFamily="34" charset="-128"/>
            </a:endParaRPr>
          </a:p>
          <a:p>
            <a:pPr fontAlgn="auto">
              <a:lnSpc>
                <a:spcPct val="80000"/>
              </a:lnSpc>
              <a:spcAft>
                <a:spcPts val="0"/>
              </a:spcAft>
              <a:buFont typeface="Wingdings" panose="05000000000000000000" pitchFamily="2" charset="2"/>
              <a:buNone/>
              <a:defRPr/>
            </a:pPr>
            <a:r>
              <a:rPr lang="en-US" sz="2000" b="1" dirty="0">
                <a:ea typeface="ＭＳ Ｐゴシック" pitchFamily="34" charset="-128"/>
              </a:rPr>
              <a:t>//</a:t>
            </a:r>
            <a:r>
              <a:rPr lang="en-US" sz="2000" i="1" dirty="0">
                <a:ea typeface="ＭＳ Ｐゴシック" pitchFamily="34" charset="-128"/>
              </a:rPr>
              <a:t> for </a:t>
            </a:r>
            <a:r>
              <a:rPr lang="en-US" sz="2000" i="1" dirty="0" err="1">
                <a:ea typeface="ＭＳ Ｐゴシック" pitchFamily="34" charset="-128"/>
              </a:rPr>
              <a:t>PPP.h</a:t>
            </a:r>
            <a:r>
              <a:rPr lang="en-US" sz="2000" i="1" dirty="0">
                <a:ea typeface="ＭＳ Ｐゴシック" pitchFamily="34" charset="-128"/>
              </a:rPr>
              <a:t>, see www.stroustrup.com/Programming</a:t>
            </a:r>
          </a:p>
        </p:txBody>
      </p:sp>
      <p:sp>
        <p:nvSpPr>
          <p:cNvPr id="39940" name="Footer Placeholder 4">
            <a:extLst>
              <a:ext uri="{FF2B5EF4-FFF2-40B4-BE49-F238E27FC236}">
                <a16:creationId xmlns:a16="http://schemas.microsoft.com/office/drawing/2014/main" id="{811C8BF0-D60D-8A3D-2E9D-1B9C43242AA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39941" name="Slide Number Placeholder 5">
            <a:extLst>
              <a:ext uri="{FF2B5EF4-FFF2-40B4-BE49-F238E27FC236}">
                <a16:creationId xmlns:a16="http://schemas.microsoft.com/office/drawing/2014/main" id="{0FB82E0B-F65F-EB0F-4183-8408D8E8AB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B08B84D0-2097-4B96-923F-725E68403CF2}"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33</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BC12AA6-1E7E-EB8C-BCBC-C4EBA13DE4A7}"/>
              </a:ext>
            </a:extLst>
          </p:cNvPr>
          <p:cNvSpPr>
            <a:spLocks noGrp="1" noChangeArrowheads="1"/>
          </p:cNvSpPr>
          <p:nvPr>
            <p:ph type="title"/>
          </p:nvPr>
        </p:nvSpPr>
        <p:spPr>
          <a:xfrm>
            <a:off x="1981200" y="0"/>
            <a:ext cx="8229600" cy="1371600"/>
          </a:xfrm>
        </p:spPr>
        <p:txBody>
          <a:bodyPr/>
          <a:lstStyle/>
          <a:p>
            <a:r>
              <a:rPr lang="en-US" altLang="en-US" dirty="0">
                <a:ea typeface="ＭＳ Ｐゴシック" panose="020B0600070205080204" pitchFamily="34" charset="-128"/>
              </a:rPr>
              <a:t>A first program – older style</a:t>
            </a:r>
          </a:p>
        </p:txBody>
      </p:sp>
      <p:sp>
        <p:nvSpPr>
          <p:cNvPr id="71683" name="Rectangle 3">
            <a:extLst>
              <a:ext uri="{FF2B5EF4-FFF2-40B4-BE49-F238E27FC236}">
                <a16:creationId xmlns:a16="http://schemas.microsoft.com/office/drawing/2014/main" id="{CC58EB10-F2F5-1779-C7E4-AEA5AF6A1272}"/>
              </a:ext>
            </a:extLst>
          </p:cNvPr>
          <p:cNvSpPr>
            <a:spLocks noGrp="1" noChangeArrowheads="1"/>
          </p:cNvSpPr>
          <p:nvPr>
            <p:ph idx="1"/>
          </p:nvPr>
        </p:nvSpPr>
        <p:spPr>
          <a:xfrm>
            <a:off x="685800" y="1143000"/>
            <a:ext cx="9753600" cy="5257800"/>
          </a:xfrm>
        </p:spPr>
        <p:txBody>
          <a:bodyPr rtlCol="0">
            <a:normAutofit fontScale="92500" lnSpcReduction="20000"/>
          </a:bodyPr>
          <a:lstStyle/>
          <a:p>
            <a:pPr fontAlgn="auto">
              <a:spcAft>
                <a:spcPts val="0"/>
              </a:spcAft>
              <a:buFont typeface="Wingdings" panose="05000000000000000000" pitchFamily="2" charset="2"/>
              <a:buNone/>
              <a:defRPr/>
            </a:pPr>
            <a:r>
              <a:rPr lang="en-US" sz="2000" b="1" dirty="0">
                <a:ea typeface="ＭＳ Ｐゴシック" pitchFamily="34" charset="-128"/>
              </a:rPr>
              <a:t>//</a:t>
            </a:r>
            <a:r>
              <a:rPr lang="en-US" sz="2000" dirty="0">
                <a:ea typeface="ＭＳ Ｐゴシック" pitchFamily="34" charset="-128"/>
              </a:rPr>
              <a:t> </a:t>
            </a:r>
            <a:r>
              <a:rPr lang="en-US" sz="2000" i="1" dirty="0">
                <a:ea typeface="ＭＳ Ｐゴシック" pitchFamily="34" charset="-128"/>
              </a:rPr>
              <a:t>a first program:</a:t>
            </a:r>
          </a:p>
          <a:p>
            <a:pPr fontAlgn="auto">
              <a:spcAft>
                <a:spcPts val="0"/>
              </a:spcAft>
              <a:buFont typeface="Wingdings" panose="05000000000000000000" pitchFamily="2" charset="2"/>
              <a:buNone/>
              <a:defRPr/>
            </a:pPr>
            <a:endParaRPr lang="en-US" sz="2000" dirty="0">
              <a:ea typeface="ＭＳ Ｐゴシック" pitchFamily="34" charset="-128"/>
            </a:endParaRPr>
          </a:p>
          <a:p>
            <a:pPr fontAlgn="auto">
              <a:spcAft>
                <a:spcPts val="0"/>
              </a:spcAft>
              <a:buFont typeface="Wingdings" panose="05000000000000000000" pitchFamily="2" charset="2"/>
              <a:buNone/>
              <a:defRPr/>
            </a:pPr>
            <a:r>
              <a:rPr lang="en-US" sz="2000" b="1" dirty="0">
                <a:ea typeface="ＭＳ Ｐゴシック" pitchFamily="34" charset="-128"/>
              </a:rPr>
              <a:t>#include “</a:t>
            </a:r>
            <a:r>
              <a:rPr lang="en-US" sz="2000" b="1" dirty="0" err="1">
                <a:ea typeface="ＭＳ Ｐゴシック" pitchFamily="34" charset="-128"/>
              </a:rPr>
              <a:t>PPPheaders.h</a:t>
            </a:r>
            <a:r>
              <a:rPr lang="en-US" sz="2000" b="1" dirty="0">
                <a:ea typeface="ＭＳ Ｐゴシック" pitchFamily="34" charset="-128"/>
              </a:rPr>
              <a:t>"	// </a:t>
            </a:r>
            <a:r>
              <a:rPr lang="en-US" sz="2000" i="1" dirty="0">
                <a:ea typeface="ＭＳ Ｐゴシック" pitchFamily="34" charset="-128"/>
              </a:rPr>
              <a:t>get the PPP support on older C++ implementations</a:t>
            </a:r>
          </a:p>
          <a:p>
            <a:pPr fontAlgn="auto">
              <a:spcAft>
                <a:spcPts val="0"/>
              </a:spcAft>
              <a:buFont typeface="Wingdings" panose="05000000000000000000" pitchFamily="2" charset="2"/>
              <a:buNone/>
              <a:defRPr/>
            </a:pPr>
            <a:endParaRPr lang="en-US" sz="2000" dirty="0">
              <a:ea typeface="ＭＳ Ｐゴシック" pitchFamily="34" charset="-128"/>
            </a:endParaRPr>
          </a:p>
          <a:p>
            <a:pPr fontAlgn="auto">
              <a:spcAft>
                <a:spcPts val="0"/>
              </a:spcAft>
              <a:buFont typeface="Wingdings" panose="05000000000000000000" pitchFamily="2" charset="2"/>
              <a:buNone/>
              <a:defRPr/>
            </a:pPr>
            <a:r>
              <a:rPr lang="en-US" sz="2000" b="1" dirty="0" err="1">
                <a:ea typeface="ＭＳ Ｐゴシック" pitchFamily="34" charset="-128"/>
              </a:rPr>
              <a:t>int</a:t>
            </a:r>
            <a:r>
              <a:rPr lang="en-US" sz="2000" b="1" dirty="0">
                <a:ea typeface="ＭＳ Ｐゴシック" pitchFamily="34" charset="-128"/>
              </a:rPr>
              <a:t> main()			// </a:t>
            </a:r>
            <a:r>
              <a:rPr lang="en-US" sz="2000" i="1" dirty="0">
                <a:ea typeface="ＭＳ Ｐゴシック" pitchFamily="34" charset="-128"/>
              </a:rPr>
              <a:t>main() is where a C++ program starts</a:t>
            </a:r>
          </a:p>
          <a:p>
            <a:pPr fontAlgn="auto">
              <a:spcAft>
                <a:spcPts val="0"/>
              </a:spcAft>
              <a:buFont typeface="Wingdings" panose="05000000000000000000" pitchFamily="2" charset="2"/>
              <a:buNone/>
              <a:defRPr/>
            </a:pPr>
            <a:r>
              <a:rPr lang="en-US" sz="2000" b="1" dirty="0">
                <a:ea typeface="ＭＳ Ｐゴシック" pitchFamily="34" charset="-128"/>
              </a:rPr>
              <a:t>{</a:t>
            </a:r>
          </a:p>
          <a:p>
            <a:pPr fontAlgn="auto">
              <a:spcAft>
                <a:spcPts val="0"/>
              </a:spcAft>
              <a:buFont typeface="Wingdings" panose="05000000000000000000" pitchFamily="2" charset="2"/>
              <a:buNone/>
              <a:defRPr/>
            </a:pPr>
            <a:r>
              <a:rPr lang="en-US" sz="2000" b="1" dirty="0">
                <a:ea typeface="ＭＳ Ｐゴシック" pitchFamily="34" charset="-128"/>
              </a:rPr>
              <a:t>	</a:t>
            </a:r>
            <a:r>
              <a:rPr lang="en-US" sz="2000" b="1" dirty="0" err="1">
                <a:ea typeface="ＭＳ Ｐゴシック" pitchFamily="34" charset="-128"/>
              </a:rPr>
              <a:t>cout</a:t>
            </a:r>
            <a:r>
              <a:rPr lang="en-US" sz="2000" b="1" dirty="0">
                <a:ea typeface="ＭＳ Ｐゴシック" pitchFamily="34" charset="-128"/>
              </a:rPr>
              <a:t> &lt;&lt; "Hello, world!\n";	// </a:t>
            </a:r>
            <a:r>
              <a:rPr lang="en-US" sz="2000" i="1" dirty="0">
                <a:ea typeface="ＭＳ Ｐゴシック" pitchFamily="34" charset="-128"/>
              </a:rPr>
              <a:t>output the 13 characters  </a:t>
            </a:r>
            <a:r>
              <a:rPr lang="en-US" sz="2000" b="1" i="1" dirty="0">
                <a:ea typeface="ＭＳ Ｐゴシック" pitchFamily="34" charset="-128"/>
              </a:rPr>
              <a:t>Hello, world!</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 </a:t>
            </a:r>
            <a:r>
              <a:rPr lang="en-US" sz="2000" i="1" dirty="0">
                <a:ea typeface="ＭＳ Ｐゴシック" pitchFamily="34" charset="-128"/>
              </a:rPr>
              <a:t>followed by a new line</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return 0;			// </a:t>
            </a:r>
            <a:r>
              <a:rPr lang="en-US" sz="2000" i="1" dirty="0">
                <a:ea typeface="ＭＳ Ｐゴシック" pitchFamily="34" charset="-128"/>
              </a:rPr>
              <a:t>return a value indicating success</a:t>
            </a:r>
          </a:p>
          <a:p>
            <a:pPr fontAlgn="auto">
              <a:spcAft>
                <a:spcPts val="0"/>
              </a:spcAft>
              <a:buFont typeface="Wingdings" panose="05000000000000000000" pitchFamily="2" charset="2"/>
              <a:buNone/>
              <a:defRPr/>
            </a:pPr>
            <a:r>
              <a:rPr lang="en-US" sz="2000" b="1" dirty="0">
                <a:ea typeface="ＭＳ Ｐゴシック" pitchFamily="34" charset="-128"/>
              </a:rPr>
              <a:t>}</a:t>
            </a:r>
          </a:p>
          <a:p>
            <a:pPr fontAlgn="auto">
              <a:spcAft>
                <a:spcPts val="0"/>
              </a:spcAft>
              <a:buFont typeface="Wingdings" panose="05000000000000000000" pitchFamily="2" charset="2"/>
              <a:buNone/>
              <a:defRPr/>
            </a:pPr>
            <a:endParaRPr lang="en-US" sz="2000" b="1" dirty="0">
              <a:ea typeface="ＭＳ Ｐゴシック" pitchFamily="34" charset="-128"/>
            </a:endParaRPr>
          </a:p>
          <a:p>
            <a:pPr fontAlgn="auto">
              <a:spcAft>
                <a:spcPts val="0"/>
              </a:spcAft>
              <a:buFont typeface="Wingdings" panose="05000000000000000000" pitchFamily="2" charset="2"/>
              <a:buNone/>
              <a:defRPr/>
            </a:pPr>
            <a:r>
              <a:rPr lang="en-US" sz="2000" b="1" dirty="0">
                <a:ea typeface="ＭＳ Ｐゴシック" pitchFamily="34" charset="-128"/>
              </a:rPr>
              <a:t>	// </a:t>
            </a:r>
            <a:r>
              <a:rPr lang="en-US" sz="2000" i="1" dirty="0">
                <a:ea typeface="ＭＳ Ｐゴシック" pitchFamily="34" charset="-128"/>
              </a:rPr>
              <a:t>note the semicolons; they terminate statements</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a:t>
            </a:r>
            <a:r>
              <a:rPr lang="en-US" sz="2000" i="1" dirty="0">
                <a:ea typeface="ＭＳ Ｐゴシック" pitchFamily="34" charset="-128"/>
              </a:rPr>
              <a:t> braces { … } group statements into a block</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a:t>
            </a:r>
            <a:r>
              <a:rPr lang="en-US" sz="2000" dirty="0">
                <a:ea typeface="ＭＳ Ｐゴシック" pitchFamily="34" charset="-128"/>
              </a:rPr>
              <a:t> </a:t>
            </a:r>
            <a:r>
              <a:rPr lang="en-US" sz="2000" i="1" dirty="0">
                <a:ea typeface="ＭＳ Ｐゴシック" pitchFamily="34" charset="-128"/>
              </a:rPr>
              <a:t>main( ) is a function that takes no arguments ( ) </a:t>
            </a:r>
          </a:p>
          <a:p>
            <a:pPr fontAlgn="auto">
              <a:spcAft>
                <a:spcPts val="0"/>
              </a:spcAft>
              <a:buFont typeface="Wingdings" panose="05000000000000000000" pitchFamily="2" charset="2"/>
              <a:buNone/>
              <a:defRPr/>
            </a:pPr>
            <a:r>
              <a:rPr lang="en-US" sz="2000" dirty="0">
                <a:ea typeface="ＭＳ Ｐゴシック" pitchFamily="34" charset="-128"/>
              </a:rPr>
              <a:t>	</a:t>
            </a:r>
            <a:r>
              <a:rPr lang="en-US" sz="2000" b="1" dirty="0">
                <a:ea typeface="ＭＳ Ｐゴシック" pitchFamily="34" charset="-128"/>
              </a:rPr>
              <a:t>//</a:t>
            </a:r>
            <a:r>
              <a:rPr lang="en-US" sz="2000" dirty="0">
                <a:ea typeface="ＭＳ Ｐゴシック" pitchFamily="34" charset="-128"/>
              </a:rPr>
              <a:t>      </a:t>
            </a:r>
            <a:r>
              <a:rPr lang="en-US" sz="2000" i="1" dirty="0">
                <a:ea typeface="ＭＳ Ｐゴシック" pitchFamily="34" charset="-128"/>
              </a:rPr>
              <a:t>and returns an int (an integer value) to indicate success or failure</a:t>
            </a:r>
          </a:p>
        </p:txBody>
      </p:sp>
      <p:sp>
        <p:nvSpPr>
          <p:cNvPr id="40964" name="Footer Placeholder 4">
            <a:extLst>
              <a:ext uri="{FF2B5EF4-FFF2-40B4-BE49-F238E27FC236}">
                <a16:creationId xmlns:a16="http://schemas.microsoft.com/office/drawing/2014/main" id="{DB0AE9D0-BD54-2D52-5609-A0CECFC216A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40965" name="Slide Number Placeholder 5">
            <a:extLst>
              <a:ext uri="{FF2B5EF4-FFF2-40B4-BE49-F238E27FC236}">
                <a16:creationId xmlns:a16="http://schemas.microsoft.com/office/drawing/2014/main" id="{6505411E-2AB8-490A-489F-7F617A4B596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479E402D-10B8-4BB2-AFE0-87F6A1F38C75}"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34</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8382F85-47D2-C6EC-A59A-1FB3B7521D5C}"/>
              </a:ext>
            </a:extLst>
          </p:cNvPr>
          <p:cNvSpPr>
            <a:spLocks noGrp="1" noChangeArrowheads="1"/>
          </p:cNvSpPr>
          <p:nvPr>
            <p:ph type="title"/>
          </p:nvPr>
        </p:nvSpPr>
        <p:spPr>
          <a:xfrm>
            <a:off x="1981200" y="0"/>
            <a:ext cx="8229600" cy="1371600"/>
          </a:xfrm>
        </p:spPr>
        <p:txBody>
          <a:bodyPr/>
          <a:lstStyle/>
          <a:p>
            <a:r>
              <a:rPr lang="en-US" altLang="en-US">
                <a:ea typeface="ＭＳ Ｐゴシック" panose="020B0600070205080204" pitchFamily="34" charset="-128"/>
              </a:rPr>
              <a:t>Hello, world!</a:t>
            </a:r>
          </a:p>
        </p:txBody>
      </p:sp>
      <p:sp>
        <p:nvSpPr>
          <p:cNvPr id="43011" name="Rectangle 3">
            <a:extLst>
              <a:ext uri="{FF2B5EF4-FFF2-40B4-BE49-F238E27FC236}">
                <a16:creationId xmlns:a16="http://schemas.microsoft.com/office/drawing/2014/main" id="{24A9C743-DBCE-8B27-328A-9B2AD6B61114}"/>
              </a:ext>
            </a:extLst>
          </p:cNvPr>
          <p:cNvSpPr>
            <a:spLocks noGrp="1" noChangeArrowheads="1"/>
          </p:cNvSpPr>
          <p:nvPr>
            <p:ph idx="1"/>
          </p:nvPr>
        </p:nvSpPr>
        <p:spPr>
          <a:xfrm>
            <a:off x="609600" y="1295400"/>
            <a:ext cx="9601200" cy="4953000"/>
          </a:xfrm>
        </p:spPr>
        <p:txBody>
          <a:bodyPr/>
          <a:lstStyle/>
          <a:p>
            <a:r>
              <a:rPr lang="ja-JP" altLang="en-US">
                <a:ea typeface="ＭＳ Ｐゴシック" panose="020B0600070205080204" pitchFamily="34" charset="-128"/>
              </a:rPr>
              <a:t>“</a:t>
            </a:r>
            <a:r>
              <a:rPr lang="en-US" altLang="ja-JP">
                <a:ea typeface="ＭＳ Ｐゴシック" panose="020B0600070205080204" pitchFamily="34" charset="-128"/>
              </a:rPr>
              <a:t>Hello world</a:t>
            </a:r>
            <a:r>
              <a:rPr lang="ja-JP" altLang="en-US">
                <a:ea typeface="ＭＳ Ｐゴシック" panose="020B0600070205080204" pitchFamily="34" charset="-128"/>
              </a:rPr>
              <a:t>”</a:t>
            </a:r>
            <a:r>
              <a:rPr lang="en-US" altLang="ja-JP">
                <a:ea typeface="ＭＳ Ｐゴシック" panose="020B0600070205080204" pitchFamily="34" charset="-128"/>
              </a:rPr>
              <a:t> is a very important program</a:t>
            </a:r>
          </a:p>
          <a:p>
            <a:pPr lvl="1"/>
            <a:r>
              <a:rPr lang="en-US" altLang="en-US">
                <a:ea typeface="ＭＳ Ｐゴシック" panose="020B0600070205080204" pitchFamily="34" charset="-128"/>
              </a:rPr>
              <a:t>Its purpose is to help you get used to your tools</a:t>
            </a:r>
          </a:p>
          <a:p>
            <a:pPr lvl="2"/>
            <a:r>
              <a:rPr lang="en-US" altLang="en-US">
                <a:ea typeface="ＭＳ Ｐゴシック" panose="020B0600070205080204" pitchFamily="34" charset="-128"/>
              </a:rPr>
              <a:t>Compiler</a:t>
            </a:r>
          </a:p>
          <a:p>
            <a:pPr lvl="2"/>
            <a:r>
              <a:rPr lang="en-US" altLang="en-US">
                <a:ea typeface="ＭＳ Ｐゴシック" panose="020B0600070205080204" pitchFamily="34" charset="-128"/>
              </a:rPr>
              <a:t>Program development environment</a:t>
            </a:r>
          </a:p>
          <a:p>
            <a:pPr lvl="2"/>
            <a:r>
              <a:rPr lang="en-US" altLang="en-US">
                <a:ea typeface="ＭＳ Ｐゴシック" panose="020B0600070205080204" pitchFamily="34" charset="-128"/>
              </a:rPr>
              <a:t>Program execution environment</a:t>
            </a:r>
          </a:p>
          <a:p>
            <a:pPr lvl="1"/>
            <a:r>
              <a:rPr lang="en-US" altLang="en-US">
                <a:ea typeface="ＭＳ Ｐゴシック" panose="020B0600070205080204" pitchFamily="34" charset="-128"/>
              </a:rPr>
              <a:t>Type in the program </a:t>
            </a:r>
            <a:r>
              <a:rPr lang="en-US" altLang="en-US" b="1">
                <a:ea typeface="ＭＳ Ｐゴシック" panose="020B0600070205080204" pitchFamily="34" charset="-128"/>
              </a:rPr>
              <a:t>carefully</a:t>
            </a:r>
          </a:p>
          <a:p>
            <a:pPr lvl="2"/>
            <a:r>
              <a:rPr lang="en-US" altLang="en-US">
                <a:ea typeface="ＭＳ Ｐゴシック" panose="020B0600070205080204" pitchFamily="34" charset="-128"/>
              </a:rPr>
              <a:t>After you get it to work, please make a few mistakes to see how the tools respond; for example</a:t>
            </a:r>
          </a:p>
          <a:p>
            <a:pPr lvl="3"/>
            <a:r>
              <a:rPr lang="en-US" altLang="en-US">
                <a:ea typeface="ＭＳ Ｐゴシック" panose="020B0600070205080204" pitchFamily="34" charset="-128"/>
              </a:rPr>
              <a:t>Forget the header</a:t>
            </a:r>
          </a:p>
          <a:p>
            <a:pPr lvl="3"/>
            <a:r>
              <a:rPr lang="en-US" altLang="en-US">
                <a:ea typeface="ＭＳ Ｐゴシック" panose="020B0600070205080204" pitchFamily="34" charset="-128"/>
              </a:rPr>
              <a:t>Forget to terminate the string</a:t>
            </a:r>
          </a:p>
          <a:p>
            <a:pPr lvl="3"/>
            <a:r>
              <a:rPr lang="en-US" altLang="en-US">
                <a:ea typeface="ＭＳ Ｐゴシック" panose="020B0600070205080204" pitchFamily="34" charset="-128"/>
              </a:rPr>
              <a:t>Misspell </a:t>
            </a:r>
            <a:r>
              <a:rPr lang="en-US" altLang="en-US" b="1">
                <a:ea typeface="ＭＳ Ｐゴシック" panose="020B0600070205080204" pitchFamily="34" charset="-128"/>
              </a:rPr>
              <a:t>return</a:t>
            </a:r>
            <a:r>
              <a:rPr lang="en-US" altLang="en-US">
                <a:ea typeface="ＭＳ Ｐゴシック" panose="020B0600070205080204" pitchFamily="34" charset="-128"/>
              </a:rPr>
              <a:t> (e.g., </a:t>
            </a:r>
            <a:r>
              <a:rPr lang="en-US" altLang="en-US" b="1">
                <a:ea typeface="ＭＳ Ｐゴシック" panose="020B0600070205080204" pitchFamily="34" charset="-128"/>
              </a:rPr>
              <a:t>retrun</a:t>
            </a:r>
            <a:r>
              <a:rPr lang="en-US" altLang="en-US">
                <a:ea typeface="ＭＳ Ｐゴシック" panose="020B0600070205080204" pitchFamily="34" charset="-128"/>
              </a:rPr>
              <a:t>)</a:t>
            </a:r>
          </a:p>
          <a:p>
            <a:pPr lvl="3"/>
            <a:r>
              <a:rPr lang="en-US" altLang="en-US">
                <a:ea typeface="ＭＳ Ｐゴシック" panose="020B0600070205080204" pitchFamily="34" charset="-128"/>
              </a:rPr>
              <a:t>Forget a semicolon</a:t>
            </a:r>
          </a:p>
          <a:p>
            <a:pPr lvl="3"/>
            <a:r>
              <a:rPr lang="en-US" altLang="en-US">
                <a:ea typeface="ＭＳ Ｐゴシック" panose="020B0600070205080204" pitchFamily="34" charset="-128"/>
              </a:rPr>
              <a:t>Forget </a:t>
            </a:r>
            <a:r>
              <a:rPr lang="en-US" altLang="en-US" b="1">
                <a:ea typeface="ＭＳ Ｐゴシック" panose="020B0600070205080204" pitchFamily="34" charset="-128"/>
              </a:rPr>
              <a:t>{</a:t>
            </a:r>
            <a:r>
              <a:rPr lang="en-US" altLang="en-US">
                <a:ea typeface="ＭＳ Ｐゴシック" panose="020B0600070205080204" pitchFamily="34" charset="-128"/>
              </a:rPr>
              <a:t> or</a:t>
            </a:r>
            <a:r>
              <a:rPr lang="en-US" altLang="en-US" b="1">
                <a:ea typeface="ＭＳ Ｐゴシック" panose="020B0600070205080204" pitchFamily="34" charset="-128"/>
              </a:rPr>
              <a:t> }</a:t>
            </a:r>
          </a:p>
          <a:p>
            <a:pPr lvl="3"/>
            <a:r>
              <a:rPr lang="en-US" altLang="en-US" b="1">
                <a:ea typeface="ＭＳ Ｐゴシック" panose="020B0600070205080204" pitchFamily="34" charset="-128"/>
              </a:rPr>
              <a:t>…</a:t>
            </a:r>
          </a:p>
          <a:p>
            <a:pPr lvl="3"/>
            <a:endParaRPr lang="en-US" altLang="en-US">
              <a:ea typeface="ＭＳ Ｐゴシック" panose="020B0600070205080204" pitchFamily="34" charset="-128"/>
            </a:endParaRPr>
          </a:p>
        </p:txBody>
      </p:sp>
      <p:sp>
        <p:nvSpPr>
          <p:cNvPr id="43012" name="Footer Placeholder 4">
            <a:extLst>
              <a:ext uri="{FF2B5EF4-FFF2-40B4-BE49-F238E27FC236}">
                <a16:creationId xmlns:a16="http://schemas.microsoft.com/office/drawing/2014/main" id="{0A86EE1A-7345-7D2D-8392-AF16AFDA408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43013" name="Slide Number Placeholder 5">
            <a:extLst>
              <a:ext uri="{FF2B5EF4-FFF2-40B4-BE49-F238E27FC236}">
                <a16:creationId xmlns:a16="http://schemas.microsoft.com/office/drawing/2014/main" id="{A4B80549-13C3-B7AB-8AA9-D2CE50D1E53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FBC79E8C-F93F-4670-8A81-9952BD9EBE40}"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35</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B272366-80F1-70EB-A8FA-E658747BA3AF}"/>
              </a:ext>
            </a:extLst>
          </p:cNvPr>
          <p:cNvSpPr>
            <a:spLocks noGrp="1" noChangeArrowheads="1"/>
          </p:cNvSpPr>
          <p:nvPr>
            <p:ph type="title"/>
          </p:nvPr>
        </p:nvSpPr>
        <p:spPr>
          <a:xfrm>
            <a:off x="1981200" y="0"/>
            <a:ext cx="8229600" cy="1219200"/>
          </a:xfrm>
        </p:spPr>
        <p:txBody>
          <a:bodyPr/>
          <a:lstStyle/>
          <a:p>
            <a:r>
              <a:rPr lang="en-US" altLang="en-US">
                <a:ea typeface="ＭＳ Ｐゴシック" panose="020B0600070205080204" pitchFamily="34" charset="-128"/>
              </a:rPr>
              <a:t>Hello world</a:t>
            </a:r>
          </a:p>
        </p:txBody>
      </p:sp>
      <p:sp>
        <p:nvSpPr>
          <p:cNvPr id="44035" name="Rectangle 3">
            <a:extLst>
              <a:ext uri="{FF2B5EF4-FFF2-40B4-BE49-F238E27FC236}">
                <a16:creationId xmlns:a16="http://schemas.microsoft.com/office/drawing/2014/main" id="{A0CA456B-4570-B9B1-B33B-D97E23842F8F}"/>
              </a:ext>
            </a:extLst>
          </p:cNvPr>
          <p:cNvSpPr>
            <a:spLocks noGrp="1" noChangeArrowheads="1"/>
          </p:cNvSpPr>
          <p:nvPr>
            <p:ph idx="1"/>
          </p:nvPr>
        </p:nvSpPr>
        <p:spPr>
          <a:xfrm>
            <a:off x="609600" y="1143000"/>
            <a:ext cx="10439400" cy="4953000"/>
          </a:xfrm>
        </p:spPr>
        <p:txBody>
          <a:bodyPr/>
          <a:lstStyle/>
          <a:p>
            <a:pPr>
              <a:lnSpc>
                <a:spcPct val="80000"/>
              </a:lnSpc>
            </a:pPr>
            <a:r>
              <a:rPr lang="en-US" altLang="en-US" sz="2400" dirty="0">
                <a:ea typeface="ＭＳ Ｐゴシック" panose="020B0600070205080204" pitchFamily="34" charset="-128"/>
              </a:rPr>
              <a:t>It</a:t>
            </a:r>
            <a:r>
              <a:rPr lang="en-US" altLang="ja-JP" sz="2400" dirty="0">
                <a:ea typeface="ＭＳ Ｐゴシック" panose="020B0600070205080204" pitchFamily="34" charset="-128"/>
              </a:rPr>
              <a:t>’s almost all </a:t>
            </a:r>
            <a:r>
              <a:rPr lang="ja-JP" altLang="en-US" sz="2400" dirty="0">
                <a:ea typeface="ＭＳ Ｐゴシック" panose="020B0600070205080204" pitchFamily="34" charset="-128"/>
              </a:rPr>
              <a:t>“</a:t>
            </a:r>
            <a:r>
              <a:rPr lang="en-US" altLang="ja-JP" sz="2400" dirty="0">
                <a:ea typeface="ＭＳ Ｐゴシック" panose="020B0600070205080204" pitchFamily="34" charset="-128"/>
              </a:rPr>
              <a:t>boiler plate</a:t>
            </a:r>
            <a:r>
              <a:rPr lang="ja-JP" altLang="en-US" sz="2400" dirty="0">
                <a:ea typeface="ＭＳ Ｐゴシック" panose="020B0600070205080204" pitchFamily="34" charset="-128"/>
              </a:rPr>
              <a:t>”</a:t>
            </a:r>
            <a:endParaRPr lang="en-US" altLang="ja-JP" sz="2400" dirty="0">
              <a:ea typeface="ＭＳ Ｐゴシック" panose="020B0600070205080204" pitchFamily="34" charset="-128"/>
            </a:endParaRPr>
          </a:p>
          <a:p>
            <a:pPr lvl="1">
              <a:lnSpc>
                <a:spcPct val="80000"/>
              </a:lnSpc>
            </a:pPr>
            <a:r>
              <a:rPr lang="en-US" altLang="en-US" sz="2000" dirty="0">
                <a:ea typeface="ＭＳ Ｐゴシック" panose="020B0600070205080204" pitchFamily="34" charset="-128"/>
              </a:rPr>
              <a:t>Only </a:t>
            </a:r>
            <a:r>
              <a:rPr lang="en-US" altLang="en-US" sz="2000" b="1" dirty="0" err="1">
                <a:ea typeface="ＭＳ Ｐゴシック" panose="020B0600070205080204" pitchFamily="34" charset="-128"/>
              </a:rPr>
              <a:t>cout</a:t>
            </a:r>
            <a:r>
              <a:rPr lang="en-US" altLang="en-US" sz="2000" b="1" dirty="0">
                <a:ea typeface="ＭＳ Ｐゴシック" panose="020B0600070205080204" pitchFamily="34" charset="-128"/>
              </a:rPr>
              <a:t> &lt;&lt; "Hello, world!\n" </a:t>
            </a:r>
            <a:r>
              <a:rPr lang="en-US" altLang="en-US" sz="2000" dirty="0">
                <a:ea typeface="ＭＳ Ｐゴシック" panose="020B0600070205080204" pitchFamily="34" charset="-128"/>
              </a:rPr>
              <a:t>directly does anything</a:t>
            </a:r>
          </a:p>
          <a:p>
            <a:pPr>
              <a:lnSpc>
                <a:spcPct val="80000"/>
              </a:lnSpc>
            </a:pPr>
            <a:r>
              <a:rPr lang="en-US" altLang="en-US" sz="2400" dirty="0">
                <a:ea typeface="ＭＳ Ｐゴシック" panose="020B0600070205080204" pitchFamily="34" charset="-128"/>
              </a:rPr>
              <a:t>That</a:t>
            </a:r>
            <a:r>
              <a:rPr lang="en-US" altLang="ja-JP" sz="2400" dirty="0">
                <a:ea typeface="ＭＳ Ｐゴシック" panose="020B0600070205080204" pitchFamily="34" charset="-128"/>
              </a:rPr>
              <a:t>’s normal</a:t>
            </a:r>
          </a:p>
          <a:p>
            <a:pPr lvl="1">
              <a:lnSpc>
                <a:spcPct val="80000"/>
              </a:lnSpc>
            </a:pPr>
            <a:r>
              <a:rPr lang="en-US" altLang="en-US" sz="2000" dirty="0">
                <a:ea typeface="ＭＳ Ｐゴシック" panose="020B0600070205080204" pitchFamily="34" charset="-128"/>
              </a:rPr>
              <a:t>Most of our code, and most of the systems we use simply exist to make some other code elegant and/or efficient</a:t>
            </a:r>
          </a:p>
          <a:p>
            <a:pPr lvl="1">
              <a:lnSpc>
                <a:spcPct val="80000"/>
              </a:lnSpc>
            </a:pPr>
            <a:r>
              <a:rPr lang="ja-JP" altLang="en-US" sz="2000" dirty="0">
                <a:ea typeface="ＭＳ Ｐゴシック" panose="020B0600070205080204" pitchFamily="34" charset="-128"/>
              </a:rPr>
              <a:t>“</a:t>
            </a:r>
            <a:r>
              <a:rPr lang="en-US" altLang="ja-JP" sz="2000" dirty="0">
                <a:ea typeface="ＭＳ Ｐゴシック" panose="020B0600070205080204" pitchFamily="34" charset="-128"/>
              </a:rPr>
              <a:t>real world</a:t>
            </a:r>
            <a:r>
              <a:rPr lang="ja-JP" altLang="en-US" sz="2000" dirty="0">
                <a:ea typeface="ＭＳ Ｐゴシック" panose="020B0600070205080204" pitchFamily="34" charset="-128"/>
              </a:rPr>
              <a:t>”</a:t>
            </a:r>
            <a:r>
              <a:rPr lang="en-US" altLang="ja-JP" sz="2000" dirty="0">
                <a:ea typeface="ＭＳ Ｐゴシック" panose="020B0600070205080204" pitchFamily="34" charset="-128"/>
              </a:rPr>
              <a:t> non-software analogies abound</a:t>
            </a:r>
          </a:p>
          <a:p>
            <a:pPr>
              <a:lnSpc>
                <a:spcPct val="80000"/>
              </a:lnSpc>
            </a:pPr>
            <a:r>
              <a:rPr lang="ja-JP" altLang="en-US" sz="2400" dirty="0">
                <a:ea typeface="ＭＳ Ｐゴシック" panose="020B0600070205080204" pitchFamily="34" charset="-128"/>
              </a:rPr>
              <a:t>“</a:t>
            </a:r>
            <a:r>
              <a:rPr lang="en-US" altLang="ja-JP" sz="2400" dirty="0">
                <a:ea typeface="ＭＳ Ｐゴシック" panose="020B0600070205080204" pitchFamily="34" charset="-128"/>
              </a:rPr>
              <a:t>Boiler plate,</a:t>
            </a:r>
            <a:r>
              <a:rPr lang="ja-JP" altLang="en-US" sz="2400" dirty="0">
                <a:ea typeface="ＭＳ Ｐゴシック" panose="020B0600070205080204" pitchFamily="34" charset="-128"/>
              </a:rPr>
              <a:t>”</a:t>
            </a:r>
            <a:r>
              <a:rPr lang="en-US" altLang="ja-JP" sz="2400" dirty="0">
                <a:ea typeface="ＭＳ Ｐゴシック" panose="020B0600070205080204" pitchFamily="34" charset="-128"/>
              </a:rPr>
              <a:t> that is, notation, libraries, and other support is what makes our code simple, comprehensible, trustworthy, and efficient.</a:t>
            </a:r>
          </a:p>
          <a:p>
            <a:pPr lvl="1">
              <a:lnSpc>
                <a:spcPct val="80000"/>
              </a:lnSpc>
            </a:pPr>
            <a:r>
              <a:rPr lang="en-US" altLang="en-US" sz="2000" dirty="0">
                <a:ea typeface="ＭＳ Ｐゴシック" panose="020B0600070205080204" pitchFamily="34" charset="-128"/>
              </a:rPr>
              <a:t>Would you rather write 1,000,000 lines of machine code?</a:t>
            </a:r>
          </a:p>
          <a:p>
            <a:pPr>
              <a:lnSpc>
                <a:spcPct val="80000"/>
              </a:lnSpc>
            </a:pPr>
            <a:r>
              <a:rPr lang="en-US" altLang="en-US" sz="2400" dirty="0">
                <a:ea typeface="ＭＳ Ｐゴシック" panose="020B0600070205080204" pitchFamily="34" charset="-128"/>
              </a:rPr>
              <a:t>This implies that we should </a:t>
            </a:r>
            <a:r>
              <a:rPr lang="en-US" altLang="en-US" sz="2400" b="1" i="1" dirty="0">
                <a:ea typeface="ＭＳ Ｐゴシック" panose="020B0600070205080204" pitchFamily="34" charset="-128"/>
              </a:rPr>
              <a:t>not</a:t>
            </a:r>
            <a:r>
              <a:rPr lang="en-US" altLang="en-US" sz="2400" dirty="0">
                <a:ea typeface="ＭＳ Ｐゴシック" panose="020B0600070205080204" pitchFamily="34" charset="-128"/>
              </a:rPr>
              <a:t> just </a:t>
            </a:r>
            <a:r>
              <a:rPr lang="ja-JP" altLang="en-US" sz="2400" dirty="0">
                <a:ea typeface="ＭＳ Ｐゴシック" panose="020B0600070205080204" pitchFamily="34" charset="-128"/>
              </a:rPr>
              <a:t>“</a:t>
            </a:r>
            <a:r>
              <a:rPr lang="en-US" altLang="ja-JP" sz="2400" dirty="0">
                <a:ea typeface="ＭＳ Ｐゴシック" panose="020B0600070205080204" pitchFamily="34" charset="-128"/>
              </a:rPr>
              <a:t>get things done</a:t>
            </a:r>
            <a:r>
              <a:rPr lang="ja-JP" altLang="en-US" sz="2400" dirty="0">
                <a:ea typeface="ＭＳ Ｐゴシック" panose="020B0600070205080204" pitchFamily="34" charset="-128"/>
              </a:rPr>
              <a:t>”</a:t>
            </a:r>
            <a:r>
              <a:rPr lang="en-US" altLang="ja-JP" sz="2400" dirty="0">
                <a:ea typeface="ＭＳ Ｐゴシック" panose="020B0600070205080204" pitchFamily="34" charset="-128"/>
              </a:rPr>
              <a:t>; we should take great care that things are done elegantly, correctly, and in ways that ease the creation of more/other software:</a:t>
            </a:r>
          </a:p>
          <a:p>
            <a:pPr lvl="1">
              <a:lnSpc>
                <a:spcPct val="80000"/>
              </a:lnSpc>
              <a:buFont typeface="Wingdings" panose="05000000000000000000" pitchFamily="2" charset="2"/>
              <a:buNone/>
            </a:pPr>
            <a:r>
              <a:rPr lang="en-US" altLang="en-US" sz="4000" dirty="0">
                <a:ea typeface="ＭＳ Ｐゴシック" panose="020B0600070205080204" pitchFamily="34" charset="-128"/>
              </a:rPr>
              <a:t>			     		Style Matters!</a:t>
            </a:r>
          </a:p>
        </p:txBody>
      </p:sp>
      <p:sp>
        <p:nvSpPr>
          <p:cNvPr id="44036" name="Footer Placeholder 4">
            <a:extLst>
              <a:ext uri="{FF2B5EF4-FFF2-40B4-BE49-F238E27FC236}">
                <a16:creationId xmlns:a16="http://schemas.microsoft.com/office/drawing/2014/main" id="{F8E241D3-3A10-CA8D-2251-4DD371A962B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44037" name="Slide Number Placeholder 5">
            <a:extLst>
              <a:ext uri="{FF2B5EF4-FFF2-40B4-BE49-F238E27FC236}">
                <a16:creationId xmlns:a16="http://schemas.microsoft.com/office/drawing/2014/main" id="{EC6DCAEA-3338-866A-CC25-0A2DA62D95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30579364-86E9-4B4D-BC7F-D26D4918BAEC}"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36</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ECB646F-8ED6-4F3F-E491-70C5255D4D87}"/>
              </a:ext>
            </a:extLst>
          </p:cNvPr>
          <p:cNvSpPr>
            <a:spLocks noGrp="1" noChangeArrowheads="1"/>
          </p:cNvSpPr>
          <p:nvPr>
            <p:ph type="title"/>
          </p:nvPr>
        </p:nvSpPr>
        <p:spPr>
          <a:xfrm>
            <a:off x="1981200" y="0"/>
            <a:ext cx="8229600" cy="1066800"/>
          </a:xfrm>
        </p:spPr>
        <p:txBody>
          <a:bodyPr/>
          <a:lstStyle/>
          <a:p>
            <a:r>
              <a:rPr lang="en-US" altLang="en-US" dirty="0">
                <a:ea typeface="ＭＳ Ｐゴシック" panose="020B0600070205080204" pitchFamily="34" charset="-128"/>
              </a:rPr>
              <a:t>Compilation and linking</a:t>
            </a:r>
          </a:p>
        </p:txBody>
      </p:sp>
      <p:sp>
        <p:nvSpPr>
          <p:cNvPr id="45059" name="Rectangle 3">
            <a:extLst>
              <a:ext uri="{FF2B5EF4-FFF2-40B4-BE49-F238E27FC236}">
                <a16:creationId xmlns:a16="http://schemas.microsoft.com/office/drawing/2014/main" id="{113386B9-FEB5-1725-575A-51116418CFF6}"/>
              </a:ext>
            </a:extLst>
          </p:cNvPr>
          <p:cNvSpPr>
            <a:spLocks noGrp="1" noChangeArrowheads="1"/>
          </p:cNvSpPr>
          <p:nvPr>
            <p:ph idx="1"/>
          </p:nvPr>
        </p:nvSpPr>
        <p:spPr>
          <a:xfrm>
            <a:off x="609600" y="3505200"/>
            <a:ext cx="10820400" cy="2971800"/>
          </a:xfrm>
        </p:spPr>
        <p:txBody>
          <a:bodyPr/>
          <a:lstStyle/>
          <a:p>
            <a:pPr>
              <a:lnSpc>
                <a:spcPct val="80000"/>
              </a:lnSpc>
            </a:pPr>
            <a:r>
              <a:rPr lang="en-US" altLang="en-US" sz="2000" dirty="0">
                <a:ea typeface="ＭＳ Ｐゴシック" panose="020B0600070205080204" pitchFamily="34" charset="-128"/>
              </a:rPr>
              <a:t>You write C++ source code (e.g. </a:t>
            </a:r>
            <a:r>
              <a:rPr lang="en-US" altLang="en-US" sz="2000" b="1" dirty="0">
                <a:ea typeface="ＭＳ Ｐゴシック" panose="020B0600070205080204" pitchFamily="34" charset="-128"/>
              </a:rPr>
              <a:t>Hello.cpp</a:t>
            </a:r>
            <a:r>
              <a:rPr lang="en-US" altLang="en-US" sz="2000" dirty="0">
                <a:ea typeface="ＭＳ Ｐゴシック" panose="020B0600070205080204" pitchFamily="34" charset="-128"/>
              </a:rPr>
              <a:t>)</a:t>
            </a:r>
          </a:p>
          <a:p>
            <a:pPr lvl="1">
              <a:lnSpc>
                <a:spcPct val="80000"/>
              </a:lnSpc>
            </a:pPr>
            <a:r>
              <a:rPr lang="en-US" altLang="en-US" sz="1800" dirty="0">
                <a:ea typeface="ＭＳ Ｐゴシック" panose="020B0600070205080204" pitchFamily="34" charset="-128"/>
              </a:rPr>
              <a:t>Source code is (in principle) human readable</a:t>
            </a:r>
          </a:p>
          <a:p>
            <a:pPr>
              <a:lnSpc>
                <a:spcPct val="80000"/>
              </a:lnSpc>
            </a:pPr>
            <a:r>
              <a:rPr lang="en-US" altLang="en-US" sz="2000" dirty="0">
                <a:ea typeface="ＭＳ Ｐゴシック" panose="020B0600070205080204" pitchFamily="34" charset="-128"/>
              </a:rPr>
              <a:t>The compiler translates what you wrote into object code (e.g., </a:t>
            </a:r>
            <a:r>
              <a:rPr lang="en-US" altLang="en-US" sz="2000" b="1" dirty="0" err="1">
                <a:ea typeface="ＭＳ Ｐゴシック" panose="020B0600070205080204" pitchFamily="34" charset="-128"/>
              </a:rPr>
              <a:t>Hello.o</a:t>
            </a:r>
            <a:r>
              <a:rPr lang="en-US" altLang="en-US" sz="2000" dirty="0">
                <a:ea typeface="ＭＳ Ｐゴシック" panose="020B0600070205080204" pitchFamily="34" charset="-128"/>
              </a:rPr>
              <a:t>)</a:t>
            </a:r>
          </a:p>
          <a:p>
            <a:pPr lvl="1">
              <a:lnSpc>
                <a:spcPct val="80000"/>
              </a:lnSpc>
            </a:pPr>
            <a:r>
              <a:rPr lang="en-US" altLang="en-US" sz="1800" dirty="0">
                <a:ea typeface="ＭＳ Ｐゴシック" panose="020B0600070205080204" pitchFamily="34" charset="-128"/>
              </a:rPr>
              <a:t>sometimes called machine code</a:t>
            </a:r>
          </a:p>
          <a:p>
            <a:pPr lvl="1">
              <a:lnSpc>
                <a:spcPct val="80000"/>
              </a:lnSpc>
            </a:pPr>
            <a:r>
              <a:rPr lang="en-US" altLang="en-US" sz="1800" dirty="0">
                <a:ea typeface="ＭＳ Ｐゴシック" panose="020B0600070205080204" pitchFamily="34" charset="-128"/>
              </a:rPr>
              <a:t>Object code is simple enough for a computer to </a:t>
            </a:r>
            <a:r>
              <a:rPr lang="ja-JP" altLang="en-US" sz="1800" dirty="0">
                <a:ea typeface="ＭＳ Ｐゴシック" panose="020B0600070205080204" pitchFamily="34" charset="-128"/>
              </a:rPr>
              <a:t>“</a:t>
            </a:r>
            <a:r>
              <a:rPr lang="en-US" altLang="ja-JP" sz="1800" dirty="0">
                <a:ea typeface="ＭＳ Ｐゴシック" panose="020B0600070205080204" pitchFamily="34" charset="-128"/>
              </a:rPr>
              <a:t>understand</a:t>
            </a:r>
            <a:r>
              <a:rPr lang="ja-JP" altLang="en-US" sz="1800" dirty="0">
                <a:ea typeface="ＭＳ Ｐゴシック" panose="020B0600070205080204" pitchFamily="34" charset="-128"/>
              </a:rPr>
              <a:t>”</a:t>
            </a:r>
            <a:endParaRPr lang="en-US" altLang="ja-JP" sz="1800" dirty="0">
              <a:ea typeface="ＭＳ Ｐゴシック" panose="020B0600070205080204" pitchFamily="34" charset="-128"/>
            </a:endParaRPr>
          </a:p>
          <a:p>
            <a:pPr>
              <a:lnSpc>
                <a:spcPct val="80000"/>
              </a:lnSpc>
            </a:pPr>
            <a:r>
              <a:rPr lang="en-US" altLang="en-US" sz="2000" dirty="0">
                <a:ea typeface="ＭＳ Ｐゴシック" panose="020B0600070205080204" pitchFamily="34" charset="-128"/>
              </a:rPr>
              <a:t>The linker links your code to other code needed for it to execute</a:t>
            </a:r>
          </a:p>
          <a:p>
            <a:pPr lvl="1">
              <a:lnSpc>
                <a:spcPct val="80000"/>
              </a:lnSpc>
            </a:pPr>
            <a:r>
              <a:rPr lang="en-US" altLang="en-US" sz="1800" dirty="0">
                <a:ea typeface="ＭＳ Ｐゴシック" panose="020B0600070205080204" pitchFamily="34" charset="-128"/>
              </a:rPr>
              <a:t>E.g., input/output libraries, operating system code, and windowing code</a:t>
            </a:r>
          </a:p>
          <a:p>
            <a:pPr>
              <a:lnSpc>
                <a:spcPct val="80000"/>
              </a:lnSpc>
            </a:pPr>
            <a:r>
              <a:rPr lang="en-US" altLang="en-US" sz="2000" dirty="0">
                <a:ea typeface="ＭＳ Ｐゴシック" panose="020B0600070205080204" pitchFamily="34" charset="-128"/>
              </a:rPr>
              <a:t>The result is an executable program</a:t>
            </a:r>
          </a:p>
          <a:p>
            <a:pPr lvl="1">
              <a:lnSpc>
                <a:spcPct val="80000"/>
              </a:lnSpc>
            </a:pPr>
            <a:r>
              <a:rPr lang="en-US" altLang="en-US" sz="1800" dirty="0">
                <a:ea typeface="ＭＳ Ｐゴシック" panose="020B0600070205080204" pitchFamily="34" charset="-128"/>
              </a:rPr>
              <a:t>E.g., a</a:t>
            </a:r>
            <a:r>
              <a:rPr lang="en-US" altLang="en-US" sz="1800" b="1" dirty="0">
                <a:ea typeface="ＭＳ Ｐゴシック" panose="020B0600070205080204" pitchFamily="34" charset="-128"/>
              </a:rPr>
              <a:t> .exe</a:t>
            </a:r>
            <a:r>
              <a:rPr lang="en-US" altLang="en-US" sz="1800" dirty="0">
                <a:ea typeface="ＭＳ Ｐゴシック" panose="020B0600070205080204" pitchFamily="34" charset="-128"/>
              </a:rPr>
              <a:t> file on windows or an </a:t>
            </a:r>
            <a:r>
              <a:rPr lang="en-US" altLang="en-US" sz="1800" b="1" dirty="0" err="1">
                <a:ea typeface="ＭＳ Ｐゴシック" panose="020B0600070205080204" pitchFamily="34" charset="-128"/>
              </a:rPr>
              <a:t>a.out</a:t>
            </a:r>
            <a:r>
              <a:rPr lang="en-US" altLang="en-US" sz="1800" dirty="0">
                <a:ea typeface="ＭＳ Ｐゴシック" panose="020B0600070205080204" pitchFamily="34" charset="-128"/>
              </a:rPr>
              <a:t> file on Linux</a:t>
            </a:r>
          </a:p>
        </p:txBody>
      </p:sp>
      <p:sp>
        <p:nvSpPr>
          <p:cNvPr id="45060" name="Footer Placeholder 15">
            <a:extLst>
              <a:ext uri="{FF2B5EF4-FFF2-40B4-BE49-F238E27FC236}">
                <a16:creationId xmlns:a16="http://schemas.microsoft.com/office/drawing/2014/main" id="{350E645C-5C16-F171-B0C7-DABD3C253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45061" name="Slide Number Placeholder 5">
            <a:extLst>
              <a:ext uri="{FF2B5EF4-FFF2-40B4-BE49-F238E27FC236}">
                <a16:creationId xmlns:a16="http://schemas.microsoft.com/office/drawing/2014/main" id="{5D099BE7-6B90-0A15-D00C-3B099F5AE1E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AD9A52E7-F26E-4D7F-95EF-0D563453744A}"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37</a:t>
            </a:fld>
            <a:endParaRPr lang="en-US" altLang="en-US" sz="1400">
              <a:latin typeface="Arial" panose="020B0604020202020204" pitchFamily="34" charset="0"/>
              <a:ea typeface="ＭＳ Ｐゴシック" panose="020B0600070205080204" pitchFamily="34" charset="-128"/>
            </a:endParaRPr>
          </a:p>
        </p:txBody>
      </p:sp>
      <p:sp>
        <p:nvSpPr>
          <p:cNvPr id="45062" name="AutoShape 4">
            <a:extLst>
              <a:ext uri="{FF2B5EF4-FFF2-40B4-BE49-F238E27FC236}">
                <a16:creationId xmlns:a16="http://schemas.microsoft.com/office/drawing/2014/main" id="{6B6175A0-0FA4-461A-37C9-19C0617DB95D}"/>
              </a:ext>
            </a:extLst>
          </p:cNvPr>
          <p:cNvSpPr>
            <a:spLocks noChangeArrowheads="1"/>
          </p:cNvSpPr>
          <p:nvPr/>
        </p:nvSpPr>
        <p:spPr bwMode="auto">
          <a:xfrm>
            <a:off x="2628900" y="1095375"/>
            <a:ext cx="2057400" cy="1066800"/>
          </a:xfrm>
          <a:prstGeom prst="roundRect">
            <a:avLst>
              <a:gd name="adj" fmla="val 16667"/>
            </a:avLst>
          </a:prstGeom>
          <a:solidFill>
            <a:srgbClr val="00B0F0">
              <a:alpha val="45882"/>
            </a:srgbClr>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ea typeface="ＭＳ Ｐゴシック" panose="020B0600070205080204" pitchFamily="34" charset="-128"/>
              </a:rPr>
              <a:t>C++ compiler</a:t>
            </a:r>
          </a:p>
        </p:txBody>
      </p:sp>
      <p:sp>
        <p:nvSpPr>
          <p:cNvPr id="45063" name="Text Box 5">
            <a:extLst>
              <a:ext uri="{FF2B5EF4-FFF2-40B4-BE49-F238E27FC236}">
                <a16:creationId xmlns:a16="http://schemas.microsoft.com/office/drawing/2014/main" id="{08F187D3-5337-B469-6005-A0C055034C86}"/>
              </a:ext>
            </a:extLst>
          </p:cNvPr>
          <p:cNvSpPr txBox="1">
            <a:spLocks noChangeArrowheads="1"/>
          </p:cNvSpPr>
          <p:nvPr/>
        </p:nvSpPr>
        <p:spPr bwMode="auto">
          <a:xfrm>
            <a:off x="228600" y="611981"/>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ea typeface="ＭＳ Ｐゴシック" panose="020B0600070205080204" pitchFamily="34" charset="-128"/>
              </a:rPr>
              <a:t>C++ source code</a:t>
            </a:r>
          </a:p>
        </p:txBody>
      </p:sp>
      <p:sp>
        <p:nvSpPr>
          <p:cNvPr id="45064" name="Text Box 6">
            <a:extLst>
              <a:ext uri="{FF2B5EF4-FFF2-40B4-BE49-F238E27FC236}">
                <a16:creationId xmlns:a16="http://schemas.microsoft.com/office/drawing/2014/main" id="{12F947C6-8023-8893-B44F-62215271DAB7}"/>
              </a:ext>
            </a:extLst>
          </p:cNvPr>
          <p:cNvSpPr txBox="1">
            <a:spLocks noChangeArrowheads="1"/>
          </p:cNvSpPr>
          <p:nvPr/>
        </p:nvSpPr>
        <p:spPr bwMode="auto">
          <a:xfrm>
            <a:off x="5302250" y="1441848"/>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ea typeface="ＭＳ Ｐゴシック" panose="020B0600070205080204" pitchFamily="34" charset="-128"/>
              </a:rPr>
              <a:t>Object code</a:t>
            </a:r>
          </a:p>
        </p:txBody>
      </p:sp>
      <p:cxnSp>
        <p:nvCxnSpPr>
          <p:cNvPr id="45065" name="AutoShape 7">
            <a:extLst>
              <a:ext uri="{FF2B5EF4-FFF2-40B4-BE49-F238E27FC236}">
                <a16:creationId xmlns:a16="http://schemas.microsoft.com/office/drawing/2014/main" id="{6BC737B9-0A94-16CA-B742-B8D8982C833E}"/>
              </a:ext>
            </a:extLst>
          </p:cNvPr>
          <p:cNvCxnSpPr>
            <a:cxnSpLocks noChangeShapeType="1"/>
            <a:stCxn id="45063" idx="3"/>
            <a:endCxn id="45062" idx="1"/>
          </p:cNvCxnSpPr>
          <p:nvPr/>
        </p:nvCxnSpPr>
        <p:spPr bwMode="auto">
          <a:xfrm>
            <a:off x="2152650" y="795338"/>
            <a:ext cx="476250" cy="83343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066" name="AutoShape 8">
            <a:extLst>
              <a:ext uri="{FF2B5EF4-FFF2-40B4-BE49-F238E27FC236}">
                <a16:creationId xmlns:a16="http://schemas.microsoft.com/office/drawing/2014/main" id="{11D7B603-CBCF-C76B-EB7F-1ABF6E6A82FE}"/>
              </a:ext>
            </a:extLst>
          </p:cNvPr>
          <p:cNvCxnSpPr>
            <a:cxnSpLocks noChangeShapeType="1"/>
            <a:stCxn id="45062" idx="3"/>
            <a:endCxn id="45064" idx="1"/>
          </p:cNvCxnSpPr>
          <p:nvPr/>
        </p:nvCxnSpPr>
        <p:spPr bwMode="auto">
          <a:xfrm flipV="1">
            <a:off x="4686300" y="1625204"/>
            <a:ext cx="615950" cy="3571"/>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5067" name="AutoShape 9">
            <a:extLst>
              <a:ext uri="{FF2B5EF4-FFF2-40B4-BE49-F238E27FC236}">
                <a16:creationId xmlns:a16="http://schemas.microsoft.com/office/drawing/2014/main" id="{ED47EF04-D28D-A1B6-7521-61EEE4B146A9}"/>
              </a:ext>
            </a:extLst>
          </p:cNvPr>
          <p:cNvSpPr>
            <a:spLocks noChangeArrowheads="1"/>
          </p:cNvSpPr>
          <p:nvPr/>
        </p:nvSpPr>
        <p:spPr bwMode="auto">
          <a:xfrm>
            <a:off x="7350125" y="1807370"/>
            <a:ext cx="1295400" cy="667940"/>
          </a:xfrm>
          <a:prstGeom prst="roundRect">
            <a:avLst>
              <a:gd name="adj" fmla="val 16667"/>
            </a:avLst>
          </a:prstGeom>
          <a:solidFill>
            <a:srgbClr val="00B0F0">
              <a:alpha val="52156"/>
            </a:srgbClr>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ea typeface="ＭＳ Ｐゴシック" panose="020B0600070205080204" pitchFamily="34" charset="-128"/>
              </a:rPr>
              <a:t>linker</a:t>
            </a:r>
          </a:p>
        </p:txBody>
      </p:sp>
      <p:cxnSp>
        <p:nvCxnSpPr>
          <p:cNvPr id="45068" name="AutoShape 10">
            <a:extLst>
              <a:ext uri="{FF2B5EF4-FFF2-40B4-BE49-F238E27FC236}">
                <a16:creationId xmlns:a16="http://schemas.microsoft.com/office/drawing/2014/main" id="{31DDB0C2-635D-EA26-4A37-75C7A6BD98CE}"/>
              </a:ext>
            </a:extLst>
          </p:cNvPr>
          <p:cNvCxnSpPr>
            <a:cxnSpLocks noChangeShapeType="1"/>
            <a:stCxn id="45064" idx="3"/>
            <a:endCxn id="45067" idx="1"/>
          </p:cNvCxnSpPr>
          <p:nvPr/>
        </p:nvCxnSpPr>
        <p:spPr bwMode="auto">
          <a:xfrm>
            <a:off x="6705600" y="1625204"/>
            <a:ext cx="644525" cy="5161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5069" name="Text Box 11">
            <a:extLst>
              <a:ext uri="{FF2B5EF4-FFF2-40B4-BE49-F238E27FC236}">
                <a16:creationId xmlns:a16="http://schemas.microsoft.com/office/drawing/2014/main" id="{8AF1F0C5-F68E-D126-91E4-B9DC4DF697C6}"/>
              </a:ext>
            </a:extLst>
          </p:cNvPr>
          <p:cNvSpPr txBox="1">
            <a:spLocks noChangeArrowheads="1"/>
          </p:cNvSpPr>
          <p:nvPr/>
        </p:nvSpPr>
        <p:spPr bwMode="auto">
          <a:xfrm>
            <a:off x="9369425" y="1957983"/>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50000"/>
              </a:spcBef>
              <a:buFontTx/>
              <a:buNone/>
            </a:pPr>
            <a:r>
              <a:rPr lang="en-US" altLang="en-US" sz="1800" dirty="0">
                <a:latin typeface="Arial" panose="020B0604020202020204" pitchFamily="34" charset="0"/>
                <a:ea typeface="ＭＳ Ｐゴシック" panose="020B0600070205080204" pitchFamily="34" charset="-128"/>
              </a:rPr>
              <a:t>Executable program</a:t>
            </a:r>
          </a:p>
        </p:txBody>
      </p:sp>
      <p:cxnSp>
        <p:nvCxnSpPr>
          <p:cNvPr id="45070" name="AutoShape 12">
            <a:extLst>
              <a:ext uri="{FF2B5EF4-FFF2-40B4-BE49-F238E27FC236}">
                <a16:creationId xmlns:a16="http://schemas.microsoft.com/office/drawing/2014/main" id="{ECF254B6-F9AD-E0BB-2878-A98A29F75B69}"/>
              </a:ext>
            </a:extLst>
          </p:cNvPr>
          <p:cNvCxnSpPr>
            <a:cxnSpLocks noChangeShapeType="1"/>
            <a:stCxn id="45067" idx="3"/>
            <a:endCxn id="45069" idx="1"/>
          </p:cNvCxnSpPr>
          <p:nvPr/>
        </p:nvCxnSpPr>
        <p:spPr bwMode="auto">
          <a:xfrm>
            <a:off x="8645525" y="2141340"/>
            <a:ext cx="7239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5071" name="Text Box 6">
            <a:extLst>
              <a:ext uri="{FF2B5EF4-FFF2-40B4-BE49-F238E27FC236}">
                <a16:creationId xmlns:a16="http://schemas.microsoft.com/office/drawing/2014/main" id="{E1DCEA38-25DB-96FB-6146-26DF9A332878}"/>
              </a:ext>
            </a:extLst>
          </p:cNvPr>
          <p:cNvSpPr txBox="1">
            <a:spLocks noChangeArrowheads="1"/>
          </p:cNvSpPr>
          <p:nvPr/>
        </p:nvSpPr>
        <p:spPr bwMode="auto">
          <a:xfrm>
            <a:off x="4524377" y="2537222"/>
            <a:ext cx="218122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ea typeface="ＭＳ Ｐゴシック" panose="020B0600070205080204" pitchFamily="34" charset="-128"/>
              </a:rPr>
              <a:t>Library Object code</a:t>
            </a:r>
          </a:p>
        </p:txBody>
      </p:sp>
      <p:cxnSp>
        <p:nvCxnSpPr>
          <p:cNvPr id="45072" name="AutoShape 10">
            <a:extLst>
              <a:ext uri="{FF2B5EF4-FFF2-40B4-BE49-F238E27FC236}">
                <a16:creationId xmlns:a16="http://schemas.microsoft.com/office/drawing/2014/main" id="{27B09E5A-0B8C-7B43-E7B4-5DFC5BF207BF}"/>
              </a:ext>
            </a:extLst>
          </p:cNvPr>
          <p:cNvCxnSpPr>
            <a:cxnSpLocks noChangeShapeType="1"/>
            <a:stCxn id="45071" idx="3"/>
            <a:endCxn id="45067" idx="1"/>
          </p:cNvCxnSpPr>
          <p:nvPr/>
        </p:nvCxnSpPr>
        <p:spPr bwMode="auto">
          <a:xfrm flipV="1">
            <a:off x="6705600" y="2141340"/>
            <a:ext cx="644525" cy="579239"/>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2FD7B3B-E369-7723-B2AE-69CDBDC163FC}"/>
              </a:ext>
            </a:extLst>
          </p:cNvPr>
          <p:cNvSpPr>
            <a:spLocks noGrp="1" noChangeArrowheads="1"/>
          </p:cNvSpPr>
          <p:nvPr>
            <p:ph type="title"/>
          </p:nvPr>
        </p:nvSpPr>
        <p:spPr>
          <a:xfrm>
            <a:off x="1981200" y="0"/>
            <a:ext cx="8229600" cy="1143000"/>
          </a:xfrm>
        </p:spPr>
        <p:txBody>
          <a:bodyPr/>
          <a:lstStyle/>
          <a:p>
            <a:r>
              <a:rPr lang="en-US" altLang="en-US" dirty="0">
                <a:ea typeface="ＭＳ Ｐゴシック" panose="020B0600070205080204" pitchFamily="34" charset="-128"/>
              </a:rPr>
              <a:t>So what is programming?</a:t>
            </a:r>
          </a:p>
        </p:txBody>
      </p:sp>
      <p:sp>
        <p:nvSpPr>
          <p:cNvPr id="27651" name="Rectangle 3">
            <a:extLst>
              <a:ext uri="{FF2B5EF4-FFF2-40B4-BE49-F238E27FC236}">
                <a16:creationId xmlns:a16="http://schemas.microsoft.com/office/drawing/2014/main" id="{E0052DD2-9D87-929B-72C7-20516DBBFCFA}"/>
              </a:ext>
            </a:extLst>
          </p:cNvPr>
          <p:cNvSpPr>
            <a:spLocks noGrp="1" noChangeArrowheads="1"/>
          </p:cNvSpPr>
          <p:nvPr>
            <p:ph idx="1"/>
          </p:nvPr>
        </p:nvSpPr>
        <p:spPr>
          <a:xfrm>
            <a:off x="609600" y="1066800"/>
            <a:ext cx="9601200" cy="5257800"/>
          </a:xfrm>
        </p:spPr>
        <p:txBody>
          <a:bodyPr rtlCol="0">
            <a:normAutofit lnSpcReduction="10000"/>
          </a:bodyPr>
          <a:lstStyle/>
          <a:p>
            <a:pPr fontAlgn="auto">
              <a:spcAft>
                <a:spcPts val="0"/>
              </a:spcAft>
              <a:defRPr/>
            </a:pPr>
            <a:r>
              <a:rPr lang="en-US" sz="2400" dirty="0">
                <a:ea typeface="ＭＳ Ｐゴシック" pitchFamily="34" charset="-128"/>
              </a:rPr>
              <a:t>Conventional definitions</a:t>
            </a:r>
          </a:p>
          <a:p>
            <a:pPr lvl="1" fontAlgn="auto">
              <a:spcAft>
                <a:spcPts val="0"/>
              </a:spcAft>
              <a:defRPr/>
            </a:pPr>
            <a:r>
              <a:rPr lang="en-US" sz="2000" dirty="0">
                <a:ea typeface="ＭＳ Ｐゴシック" pitchFamily="34" charset="-128"/>
              </a:rPr>
              <a:t>Telling a </a:t>
            </a:r>
            <a:r>
              <a:rPr lang="en-US" sz="2000" b="1" dirty="0">
                <a:ea typeface="ＭＳ Ｐゴシック" pitchFamily="34" charset="-128"/>
              </a:rPr>
              <a:t>very</a:t>
            </a:r>
            <a:r>
              <a:rPr lang="en-US" sz="2000" dirty="0">
                <a:ea typeface="ＭＳ Ｐゴシック" pitchFamily="34" charset="-128"/>
              </a:rPr>
              <a:t> fast moron </a:t>
            </a:r>
            <a:r>
              <a:rPr lang="en-US" sz="2000" b="1" i="1" dirty="0">
                <a:ea typeface="ＭＳ Ｐゴシック" pitchFamily="34" charset="-128"/>
              </a:rPr>
              <a:t>exactly</a:t>
            </a:r>
            <a:r>
              <a:rPr lang="en-US" sz="2000" dirty="0">
                <a:ea typeface="ＭＳ Ｐゴシック" pitchFamily="34" charset="-128"/>
              </a:rPr>
              <a:t> what to do</a:t>
            </a:r>
          </a:p>
          <a:p>
            <a:pPr lvl="1" fontAlgn="auto">
              <a:spcAft>
                <a:spcPts val="0"/>
              </a:spcAft>
              <a:defRPr/>
            </a:pPr>
            <a:r>
              <a:rPr lang="en-US" sz="2000" dirty="0">
                <a:ea typeface="ＭＳ Ｐゴシック" pitchFamily="34" charset="-128"/>
              </a:rPr>
              <a:t>A plan for solving a problem on a computer</a:t>
            </a:r>
          </a:p>
          <a:p>
            <a:pPr lvl="1" fontAlgn="auto">
              <a:spcAft>
                <a:spcPts val="0"/>
              </a:spcAft>
              <a:defRPr/>
            </a:pPr>
            <a:r>
              <a:rPr lang="en-US" sz="2000" dirty="0">
                <a:ea typeface="ＭＳ Ｐゴシック" pitchFamily="34" charset="-128"/>
              </a:rPr>
              <a:t>Specifying the order of a program execution</a:t>
            </a:r>
          </a:p>
          <a:p>
            <a:pPr lvl="2" fontAlgn="auto">
              <a:spcAft>
                <a:spcPts val="0"/>
              </a:spcAft>
              <a:defRPr/>
            </a:pPr>
            <a:r>
              <a:rPr lang="en-US" sz="1800" dirty="0">
                <a:ea typeface="ＭＳ Ｐゴシック" pitchFamily="34" charset="-128"/>
              </a:rPr>
              <a:t>But modern programs often involve millions of lines of code</a:t>
            </a:r>
          </a:p>
          <a:p>
            <a:pPr lvl="2" fontAlgn="auto">
              <a:spcAft>
                <a:spcPts val="0"/>
              </a:spcAft>
              <a:defRPr/>
            </a:pPr>
            <a:r>
              <a:rPr lang="en-US" sz="1800" dirty="0">
                <a:ea typeface="ＭＳ Ｐゴシック" pitchFamily="34" charset="-128"/>
              </a:rPr>
              <a:t>And manipulation of data is central</a:t>
            </a:r>
          </a:p>
          <a:p>
            <a:pPr fontAlgn="auto">
              <a:spcAft>
                <a:spcPts val="0"/>
              </a:spcAft>
              <a:defRPr/>
            </a:pPr>
            <a:r>
              <a:rPr lang="en-US" sz="2400" dirty="0">
                <a:ea typeface="ＭＳ Ｐゴシック" pitchFamily="34" charset="-128"/>
              </a:rPr>
              <a:t>Definition from another domain (academia)</a:t>
            </a:r>
          </a:p>
          <a:p>
            <a:pPr lvl="1" fontAlgn="auto">
              <a:spcAft>
                <a:spcPts val="0"/>
              </a:spcAft>
              <a:defRPr/>
            </a:pPr>
            <a:r>
              <a:rPr lang="en-US" sz="2000" dirty="0">
                <a:ea typeface="ＭＳ Ｐゴシック" pitchFamily="34" charset="-128"/>
              </a:rPr>
              <a:t>A … program is an organized and directed accumulation of resources to accomplish specific … objectives …</a:t>
            </a:r>
          </a:p>
          <a:p>
            <a:pPr lvl="2" fontAlgn="auto">
              <a:spcAft>
                <a:spcPts val="0"/>
              </a:spcAft>
              <a:defRPr/>
            </a:pPr>
            <a:r>
              <a:rPr lang="en-US" sz="1800" dirty="0">
                <a:ea typeface="ＭＳ Ｐゴシック" pitchFamily="34" charset="-128"/>
              </a:rPr>
              <a:t>Good, but no mention of actually doing anything</a:t>
            </a:r>
          </a:p>
          <a:p>
            <a:pPr fontAlgn="auto">
              <a:spcAft>
                <a:spcPts val="0"/>
              </a:spcAft>
              <a:defRPr/>
            </a:pPr>
            <a:r>
              <a:rPr lang="en-US" sz="2400" dirty="0">
                <a:ea typeface="ＭＳ Ｐゴシック" pitchFamily="34" charset="-128"/>
              </a:rPr>
              <a:t>The definition we’</a:t>
            </a:r>
            <a:r>
              <a:rPr lang="en-US" altLang="ja-JP" sz="2400" dirty="0">
                <a:ea typeface="ＭＳ Ｐゴシック" pitchFamily="34" charset="-128"/>
              </a:rPr>
              <a:t>ll use</a:t>
            </a:r>
          </a:p>
          <a:p>
            <a:pPr lvl="1" fontAlgn="auto">
              <a:spcAft>
                <a:spcPts val="0"/>
              </a:spcAft>
              <a:defRPr/>
            </a:pPr>
            <a:r>
              <a:rPr lang="en-US" sz="2000" dirty="0">
                <a:ea typeface="ＭＳ Ｐゴシック" pitchFamily="34" charset="-128"/>
              </a:rPr>
              <a:t>Specifying the structure and behavior of a program, and testing that the program performs its task correctly and with acceptable performance</a:t>
            </a:r>
          </a:p>
          <a:p>
            <a:pPr lvl="2" fontAlgn="auto">
              <a:spcAft>
                <a:spcPts val="0"/>
              </a:spcAft>
              <a:defRPr/>
            </a:pPr>
            <a:r>
              <a:rPr lang="en-US" sz="1800" dirty="0">
                <a:ea typeface="ＭＳ Ｐゴシック" pitchFamily="34" charset="-128"/>
              </a:rPr>
              <a:t>Never forget to check that </a:t>
            </a:r>
            <a:r>
              <a:rPr lang="ja-JP" altLang="en-US" sz="1800" dirty="0">
                <a:ea typeface="ＭＳ Ｐゴシック" pitchFamily="34" charset="-128"/>
              </a:rPr>
              <a:t>“</a:t>
            </a:r>
            <a:r>
              <a:rPr lang="en-US" altLang="ja-JP" sz="1800" dirty="0">
                <a:ea typeface="ＭＳ Ｐゴシック" pitchFamily="34" charset="-128"/>
              </a:rPr>
              <a:t>it</a:t>
            </a:r>
            <a:r>
              <a:rPr lang="ja-JP" altLang="en-US" sz="1800" dirty="0">
                <a:ea typeface="ＭＳ Ｐゴシック" pitchFamily="34" charset="-128"/>
              </a:rPr>
              <a:t>”</a:t>
            </a:r>
            <a:r>
              <a:rPr lang="en-US" altLang="ja-JP" sz="1800" dirty="0">
                <a:ea typeface="ＭＳ Ｐゴシック" pitchFamily="34" charset="-128"/>
              </a:rPr>
              <a:t> works</a:t>
            </a:r>
          </a:p>
          <a:p>
            <a:pPr fontAlgn="auto">
              <a:spcAft>
                <a:spcPts val="0"/>
              </a:spcAft>
              <a:defRPr/>
            </a:pPr>
            <a:r>
              <a:rPr lang="en-US" sz="2400" dirty="0">
                <a:ea typeface="ＭＳ Ｐゴシック" pitchFamily="34" charset="-128"/>
              </a:rPr>
              <a:t>Software == one or more programs</a:t>
            </a:r>
          </a:p>
          <a:p>
            <a:pPr fontAlgn="auto">
              <a:spcAft>
                <a:spcPts val="0"/>
              </a:spcAft>
              <a:defRPr/>
            </a:pPr>
            <a:endParaRPr lang="en-US" sz="2400" dirty="0">
              <a:ea typeface="ＭＳ Ｐゴシック" pitchFamily="34" charset="-128"/>
            </a:endParaRPr>
          </a:p>
        </p:txBody>
      </p:sp>
      <p:sp>
        <p:nvSpPr>
          <p:cNvPr id="46084" name="Footer Placeholder 4">
            <a:extLst>
              <a:ext uri="{FF2B5EF4-FFF2-40B4-BE49-F238E27FC236}">
                <a16:creationId xmlns:a16="http://schemas.microsoft.com/office/drawing/2014/main" id="{73976624-4E06-4062-A512-30FD86D092B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46085" name="Slide Number Placeholder 5">
            <a:extLst>
              <a:ext uri="{FF2B5EF4-FFF2-40B4-BE49-F238E27FC236}">
                <a16:creationId xmlns:a16="http://schemas.microsoft.com/office/drawing/2014/main" id="{51DB9E5D-DCB2-D3E6-3B2D-3F9D1EDA02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B6048BA9-3994-47ED-8C39-E06D9538762E}"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38</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172719B-0F3E-B4B8-5128-9C7AA46AF38F}"/>
              </a:ext>
            </a:extLst>
          </p:cNvPr>
          <p:cNvSpPr>
            <a:spLocks noGrp="1" noChangeArrowheads="1"/>
          </p:cNvSpPr>
          <p:nvPr>
            <p:ph type="title"/>
          </p:nvPr>
        </p:nvSpPr>
        <p:spPr>
          <a:xfrm>
            <a:off x="1981200" y="-228600"/>
            <a:ext cx="8229600" cy="1371600"/>
          </a:xfrm>
        </p:spPr>
        <p:txBody>
          <a:bodyPr/>
          <a:lstStyle/>
          <a:p>
            <a:r>
              <a:rPr lang="en-US" altLang="en-US">
                <a:ea typeface="ＭＳ Ｐゴシック" panose="020B0600070205080204" pitchFamily="34" charset="-128"/>
              </a:rPr>
              <a:t>Programming</a:t>
            </a:r>
          </a:p>
        </p:txBody>
      </p:sp>
      <p:sp>
        <p:nvSpPr>
          <p:cNvPr id="47107" name="Rectangle 3">
            <a:extLst>
              <a:ext uri="{FF2B5EF4-FFF2-40B4-BE49-F238E27FC236}">
                <a16:creationId xmlns:a16="http://schemas.microsoft.com/office/drawing/2014/main" id="{D461D085-10DE-ABA6-3B7B-B98486C53206}"/>
              </a:ext>
            </a:extLst>
          </p:cNvPr>
          <p:cNvSpPr>
            <a:spLocks noGrp="1" noChangeArrowheads="1"/>
          </p:cNvSpPr>
          <p:nvPr>
            <p:ph idx="1"/>
          </p:nvPr>
        </p:nvSpPr>
        <p:spPr>
          <a:xfrm>
            <a:off x="533400" y="990600"/>
            <a:ext cx="9906000" cy="5257800"/>
          </a:xfrm>
        </p:spPr>
        <p:txBody>
          <a:bodyPr/>
          <a:lstStyle/>
          <a:p>
            <a:r>
              <a:rPr lang="en-US" altLang="en-US">
                <a:ea typeface="ＭＳ Ｐゴシック" panose="020B0600070205080204" pitchFamily="34" charset="-128"/>
              </a:rPr>
              <a:t>Programming is fundamentally simple</a:t>
            </a:r>
          </a:p>
          <a:p>
            <a:pPr lvl="1"/>
            <a:r>
              <a:rPr lang="en-US" altLang="en-US">
                <a:ea typeface="ＭＳ Ｐゴシック" panose="020B0600070205080204" pitchFamily="34" charset="-128"/>
              </a:rPr>
              <a:t>Just state what the machine is to do</a:t>
            </a:r>
          </a:p>
          <a:p>
            <a:r>
              <a:rPr lang="en-US" altLang="en-US">
                <a:ea typeface="ＭＳ Ｐゴシック" panose="020B0600070205080204" pitchFamily="34" charset="-128"/>
              </a:rPr>
              <a:t>So why is programming hard?</a:t>
            </a:r>
          </a:p>
          <a:p>
            <a:pPr lvl="1"/>
            <a:r>
              <a:rPr lang="en-US" altLang="en-US">
                <a:ea typeface="ＭＳ Ｐゴシック" panose="020B0600070205080204" pitchFamily="34" charset="-128"/>
              </a:rPr>
              <a:t>We want </a:t>
            </a:r>
            <a:r>
              <a:rPr lang="ja-JP" altLang="en-US">
                <a:ea typeface="ＭＳ Ｐゴシック" panose="020B0600070205080204" pitchFamily="34" charset="-128"/>
              </a:rPr>
              <a:t>“</a:t>
            </a:r>
            <a:r>
              <a:rPr lang="en-US" altLang="ja-JP">
                <a:ea typeface="ＭＳ Ｐゴシック" panose="020B0600070205080204" pitchFamily="34" charset="-128"/>
              </a:rPr>
              <a:t>the machine</a:t>
            </a:r>
            <a:r>
              <a:rPr lang="ja-JP" altLang="en-US">
                <a:ea typeface="ＭＳ Ｐゴシック" panose="020B0600070205080204" pitchFamily="34" charset="-128"/>
              </a:rPr>
              <a:t>”</a:t>
            </a:r>
            <a:r>
              <a:rPr lang="en-US" altLang="ja-JP">
                <a:ea typeface="ＭＳ Ｐゴシック" panose="020B0600070205080204" pitchFamily="34" charset="-128"/>
              </a:rPr>
              <a:t> to do complex things</a:t>
            </a:r>
          </a:p>
          <a:p>
            <a:pPr lvl="2"/>
            <a:r>
              <a:rPr lang="en-US" altLang="en-US">
                <a:ea typeface="ＭＳ Ｐゴシック" panose="020B0600070205080204" pitchFamily="34" charset="-128"/>
              </a:rPr>
              <a:t>And computers are nitpicking, unforgiving, dumb beasts</a:t>
            </a:r>
          </a:p>
          <a:p>
            <a:pPr lvl="1"/>
            <a:r>
              <a:rPr lang="en-US" altLang="en-US">
                <a:ea typeface="ＭＳ Ｐゴシック" panose="020B0600070205080204" pitchFamily="34" charset="-128"/>
              </a:rPr>
              <a:t>The world is more complex than we</a:t>
            </a:r>
            <a:r>
              <a:rPr lang="en-US" altLang="ja-JP">
                <a:ea typeface="ＭＳ Ｐゴシック" panose="020B0600070205080204" pitchFamily="34" charset="-128"/>
              </a:rPr>
              <a:t>’d like to believe</a:t>
            </a:r>
          </a:p>
          <a:p>
            <a:pPr lvl="2"/>
            <a:r>
              <a:rPr lang="en-US" altLang="en-US">
                <a:ea typeface="ＭＳ Ｐゴシック" panose="020B0600070205080204" pitchFamily="34" charset="-128"/>
              </a:rPr>
              <a:t>So we don</a:t>
            </a:r>
            <a:r>
              <a:rPr lang="ja-JP" altLang="en-US">
                <a:ea typeface="ＭＳ Ｐゴシック" panose="020B0600070205080204" pitchFamily="34" charset="-128"/>
              </a:rPr>
              <a:t>’</a:t>
            </a:r>
            <a:r>
              <a:rPr lang="en-US" altLang="ja-JP">
                <a:ea typeface="ＭＳ Ｐゴシック" panose="020B0600070205080204" pitchFamily="34" charset="-128"/>
              </a:rPr>
              <a:t>t always know the implications of what we want</a:t>
            </a:r>
          </a:p>
          <a:p>
            <a:pPr lvl="1"/>
            <a:r>
              <a:rPr lang="ja-JP" altLang="en-US">
                <a:ea typeface="ＭＳ Ｐゴシック" panose="020B0600070205080204" pitchFamily="34" charset="-128"/>
              </a:rPr>
              <a:t>“</a:t>
            </a:r>
            <a:r>
              <a:rPr lang="en-US" altLang="ja-JP">
                <a:ea typeface="ＭＳ Ｐゴシック" panose="020B0600070205080204" pitchFamily="34" charset="-128"/>
              </a:rPr>
              <a:t>Programming is understanding</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2"/>
            <a:r>
              <a:rPr lang="en-US" altLang="en-US">
                <a:ea typeface="ＭＳ Ｐゴシック" panose="020B0600070205080204" pitchFamily="34" charset="-128"/>
              </a:rPr>
              <a:t>When you can program a task, you understand it</a:t>
            </a:r>
          </a:p>
          <a:p>
            <a:pPr lvl="2"/>
            <a:r>
              <a:rPr lang="en-US" altLang="en-US">
                <a:ea typeface="ＭＳ Ｐゴシック" panose="020B0600070205080204" pitchFamily="34" charset="-128"/>
              </a:rPr>
              <a:t>When you program, you spend significant time trying to understand the task you want to automate</a:t>
            </a:r>
          </a:p>
          <a:p>
            <a:pPr lvl="1"/>
            <a:r>
              <a:rPr lang="en-US" altLang="en-US">
                <a:ea typeface="ＭＳ Ｐゴシック" panose="020B0600070205080204" pitchFamily="34" charset="-128"/>
              </a:rPr>
              <a:t>Programming is part practical, part theory</a:t>
            </a:r>
          </a:p>
          <a:p>
            <a:pPr lvl="2"/>
            <a:r>
              <a:rPr lang="en-US" altLang="en-US">
                <a:ea typeface="ＭＳ Ｐゴシック" panose="020B0600070205080204" pitchFamily="34" charset="-128"/>
              </a:rPr>
              <a:t>If you are just practical, you produce non-scalable unmaintainable hacks</a:t>
            </a:r>
          </a:p>
          <a:p>
            <a:pPr lvl="2"/>
            <a:r>
              <a:rPr lang="en-US" altLang="en-US">
                <a:ea typeface="ＭＳ Ｐゴシック" panose="020B0600070205080204" pitchFamily="34" charset="-128"/>
              </a:rPr>
              <a:t>If you are just theoretical, you produce toys</a:t>
            </a:r>
          </a:p>
        </p:txBody>
      </p:sp>
      <p:sp>
        <p:nvSpPr>
          <p:cNvPr id="47108" name="Footer Placeholder 4">
            <a:extLst>
              <a:ext uri="{FF2B5EF4-FFF2-40B4-BE49-F238E27FC236}">
                <a16:creationId xmlns:a16="http://schemas.microsoft.com/office/drawing/2014/main" id="{6FE67C55-F4F0-5764-6242-F8A71D44A1E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47109" name="Slide Number Placeholder 5">
            <a:extLst>
              <a:ext uri="{FF2B5EF4-FFF2-40B4-BE49-F238E27FC236}">
                <a16:creationId xmlns:a16="http://schemas.microsoft.com/office/drawing/2014/main" id="{8ED7E0F6-0623-3B9D-9299-095312AC4D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6481F398-6404-414E-A5DA-55537C2DE8E3}"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39</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E314720-21CE-7564-325B-833F893B89C8}"/>
              </a:ext>
            </a:extLst>
          </p:cNvPr>
          <p:cNvSpPr>
            <a:spLocks noGrp="1" noChangeArrowheads="1"/>
          </p:cNvSpPr>
          <p:nvPr>
            <p:ph type="title"/>
          </p:nvPr>
        </p:nvSpPr>
        <p:spPr>
          <a:xfrm>
            <a:off x="1905000" y="0"/>
            <a:ext cx="8229600" cy="1371600"/>
          </a:xfrm>
        </p:spPr>
        <p:txBody>
          <a:bodyPr/>
          <a:lstStyle/>
          <a:p>
            <a:r>
              <a:rPr lang="en-US" altLang="en-US">
                <a:ea typeface="ＭＳ Ｐゴシック" panose="020B0600070205080204" pitchFamily="34" charset="-128"/>
              </a:rPr>
              <a:t>Overview</a:t>
            </a:r>
          </a:p>
        </p:txBody>
      </p:sp>
      <p:sp>
        <p:nvSpPr>
          <p:cNvPr id="9219" name="Rectangle 3">
            <a:extLst>
              <a:ext uri="{FF2B5EF4-FFF2-40B4-BE49-F238E27FC236}">
                <a16:creationId xmlns:a16="http://schemas.microsoft.com/office/drawing/2014/main" id="{152A81D7-364B-C7CD-F44C-1CF497947A2D}"/>
              </a:ext>
            </a:extLst>
          </p:cNvPr>
          <p:cNvSpPr>
            <a:spLocks noGrp="1" noChangeArrowheads="1"/>
          </p:cNvSpPr>
          <p:nvPr>
            <p:ph idx="1"/>
          </p:nvPr>
        </p:nvSpPr>
        <p:spPr/>
        <p:txBody>
          <a:bodyPr/>
          <a:lstStyle/>
          <a:p>
            <a:r>
              <a:rPr lang="en-US" altLang="en-US" dirty="0">
                <a:latin typeface="Calibri" panose="020F0502020204030204" pitchFamily="34" charset="0"/>
                <a:ea typeface="Calibri" panose="020F0502020204030204" pitchFamily="34" charset="0"/>
                <a:cs typeface="Calibri" panose="020F0502020204030204" pitchFamily="34" charset="0"/>
              </a:rPr>
              <a:t>Course aims and outline</a:t>
            </a:r>
          </a:p>
          <a:p>
            <a:r>
              <a:rPr lang="en-US" altLang="en-US" dirty="0">
                <a:latin typeface="Calibri" panose="020F0502020204030204" pitchFamily="34" charset="0"/>
                <a:ea typeface="Calibri" panose="020F0502020204030204" pitchFamily="34" charset="0"/>
                <a:cs typeface="Calibri" panose="020F0502020204030204" pitchFamily="34" charset="0"/>
              </a:rPr>
              <a:t>Uses of software</a:t>
            </a:r>
          </a:p>
          <a:p>
            <a:r>
              <a:rPr lang="en-US" altLang="en-US" dirty="0">
                <a:latin typeface="Calibri" panose="020F0502020204030204" pitchFamily="34" charset="0"/>
                <a:ea typeface="Calibri" panose="020F0502020204030204" pitchFamily="34" charset="0"/>
                <a:cs typeface="Calibri" panose="020F0502020204030204" pitchFamily="34" charset="0"/>
              </a:rPr>
              <a:t>The first program: "Hello, world!"  </a:t>
            </a:r>
          </a:p>
          <a:p>
            <a:r>
              <a:rPr lang="en-US" altLang="en-US" dirty="0">
                <a:latin typeface="Calibri" panose="020F0502020204030204" pitchFamily="34" charset="0"/>
                <a:ea typeface="Calibri" panose="020F0502020204030204" pitchFamily="34" charset="0"/>
                <a:cs typeface="Calibri" panose="020F0502020204030204" pitchFamily="34" charset="0"/>
              </a:rPr>
              <a:t>Compilation</a:t>
            </a:r>
          </a:p>
          <a:p>
            <a:r>
              <a:rPr lang="en-US" altLang="en-US" dirty="0">
                <a:latin typeface="Calibri" panose="020F0502020204030204" pitchFamily="34" charset="0"/>
                <a:ea typeface="Calibri" panose="020F0502020204030204" pitchFamily="34" charset="0"/>
                <a:cs typeface="Calibri" panose="020F0502020204030204" pitchFamily="34" charset="0"/>
              </a:rPr>
              <a:t>What is programming?</a:t>
            </a:r>
            <a:endParaRPr lang="en-US" altLang="en-US" dirty="0">
              <a:latin typeface="Times New Roman" panose="02020603050405020304" pitchFamily="18" charset="0"/>
              <a:cs typeface="Times New Roman" panose="02020603050405020304" pitchFamily="18" charset="0"/>
            </a:endParaRPr>
          </a:p>
        </p:txBody>
      </p:sp>
      <p:sp>
        <p:nvSpPr>
          <p:cNvPr id="9220" name="Footer Placeholder 4">
            <a:extLst>
              <a:ext uri="{FF2B5EF4-FFF2-40B4-BE49-F238E27FC236}">
                <a16:creationId xmlns:a16="http://schemas.microsoft.com/office/drawing/2014/main" id="{DCBB8B2D-C058-94A7-3014-4590D53C982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9221" name="Slide Number Placeholder 5">
            <a:extLst>
              <a:ext uri="{FF2B5EF4-FFF2-40B4-BE49-F238E27FC236}">
                <a16:creationId xmlns:a16="http://schemas.microsoft.com/office/drawing/2014/main" id="{F087F656-51A4-74E8-49D9-59F3675DF17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C8E1E760-D59F-47E0-9D36-B2D6FB212136}"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4</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6498-7EC3-2FCF-B6B0-03ABAA678EDA}"/>
              </a:ext>
            </a:extLst>
          </p:cNvPr>
          <p:cNvSpPr>
            <a:spLocks noGrp="1"/>
          </p:cNvSpPr>
          <p:nvPr>
            <p:ph type="title"/>
          </p:nvPr>
        </p:nvSpPr>
        <p:spPr/>
        <p:txBody>
          <a:bodyPr/>
          <a:lstStyle/>
          <a:p>
            <a:r>
              <a:rPr lang="en-US" dirty="0"/>
              <a:t>Support</a:t>
            </a:r>
          </a:p>
        </p:txBody>
      </p:sp>
      <p:sp>
        <p:nvSpPr>
          <p:cNvPr id="3" name="Content Placeholder 2">
            <a:extLst>
              <a:ext uri="{FF2B5EF4-FFF2-40B4-BE49-F238E27FC236}">
                <a16:creationId xmlns:a16="http://schemas.microsoft.com/office/drawing/2014/main" id="{0E5DF711-35F9-5587-6002-6A9BEE421513}"/>
              </a:ext>
            </a:extLst>
          </p:cNvPr>
          <p:cNvSpPr>
            <a:spLocks noGrp="1"/>
          </p:cNvSpPr>
          <p:nvPr>
            <p:ph idx="1"/>
          </p:nvPr>
        </p:nvSpPr>
        <p:spPr/>
        <p:txBody>
          <a:bodyPr/>
          <a:lstStyle/>
          <a:p>
            <a:r>
              <a:rPr lang="en-US" sz="2400" dirty="0"/>
              <a:t>Rely on local support, if available</a:t>
            </a:r>
          </a:p>
          <a:p>
            <a:r>
              <a:rPr lang="en-US" sz="2400" dirty="0"/>
              <a:t>A C++ implementation (good and free)</a:t>
            </a:r>
          </a:p>
          <a:p>
            <a:pPr lvl="1"/>
            <a:r>
              <a:rPr lang="en-US" sz="2000" dirty="0"/>
              <a:t>Clang, GCC, Microsoft, or other</a:t>
            </a:r>
          </a:p>
          <a:p>
            <a:pPr lvl="1"/>
            <a:r>
              <a:rPr lang="en-US" sz="2000" dirty="0"/>
              <a:t>Always use the most recent version</a:t>
            </a:r>
          </a:p>
          <a:p>
            <a:pPr lvl="2"/>
            <a:r>
              <a:rPr lang="en-US" sz="1800" dirty="0"/>
              <a:t>don’t suffer problems that “they” have already fixed</a:t>
            </a:r>
          </a:p>
          <a:p>
            <a:pPr lvl="2"/>
            <a:r>
              <a:rPr lang="en-US" sz="1800" dirty="0"/>
              <a:t>Have the contemporary language features and library components available</a:t>
            </a:r>
          </a:p>
          <a:p>
            <a:r>
              <a:rPr lang="en-US" sz="2400" dirty="0"/>
              <a:t>A Software development environment</a:t>
            </a:r>
          </a:p>
          <a:p>
            <a:pPr lvl="1"/>
            <a:r>
              <a:rPr lang="en-US" sz="2000" dirty="0"/>
              <a:t>Visual studio, visual studio code, X-code, or other</a:t>
            </a:r>
          </a:p>
          <a:p>
            <a:pPr lvl="1"/>
            <a:r>
              <a:rPr lang="en-US" sz="2000" dirty="0"/>
              <a:t>Or work from the command line</a:t>
            </a:r>
          </a:p>
          <a:p>
            <a:r>
              <a:rPr lang="en-US" sz="2400" dirty="0"/>
              <a:t>Online compiler: e.g., </a:t>
            </a:r>
            <a:r>
              <a:rPr lang="en-US" sz="2400" dirty="0">
                <a:hlinkClick r:id="rId2"/>
              </a:rPr>
              <a:t>https://godbolt.org/</a:t>
            </a:r>
            <a:r>
              <a:rPr lang="en-US" sz="2400" dirty="0"/>
              <a:t> </a:t>
            </a:r>
          </a:p>
          <a:p>
            <a:r>
              <a:rPr lang="en-US" sz="2400" dirty="0"/>
              <a:t>Online reference manual: </a:t>
            </a:r>
            <a:r>
              <a:rPr lang="en-US" sz="2400" dirty="0">
                <a:hlinkClick r:id="rId3"/>
              </a:rPr>
              <a:t>https://en.cppreference.com/w/</a:t>
            </a:r>
            <a:r>
              <a:rPr lang="en-US" sz="2400" dirty="0"/>
              <a:t> </a:t>
            </a:r>
          </a:p>
          <a:p>
            <a:r>
              <a:rPr lang="en-US" sz="2400" dirty="0"/>
              <a:t>Supporting libraries: </a:t>
            </a:r>
            <a:r>
              <a:rPr lang="en-US" sz="2400" dirty="0">
                <a:hlinkClick r:id="rId4"/>
              </a:rPr>
              <a:t>www.stroustrup.com/programming.html</a:t>
            </a:r>
            <a:r>
              <a:rPr lang="en-US" sz="2400" dirty="0"/>
              <a:t> </a:t>
            </a:r>
            <a:endParaRPr lang="en-US" dirty="0"/>
          </a:p>
        </p:txBody>
      </p:sp>
      <p:sp>
        <p:nvSpPr>
          <p:cNvPr id="4" name="Footer Placeholder 3">
            <a:extLst>
              <a:ext uri="{FF2B5EF4-FFF2-40B4-BE49-F238E27FC236}">
                <a16:creationId xmlns:a16="http://schemas.microsoft.com/office/drawing/2014/main" id="{2886B311-896A-9B28-6961-236F8F91B113}"/>
              </a:ext>
            </a:extLst>
          </p:cNvPr>
          <p:cNvSpPr>
            <a:spLocks noGrp="1"/>
          </p:cNvSpPr>
          <p:nvPr>
            <p:ph type="ftr" sz="quarter" idx="11"/>
          </p:nvPr>
        </p:nvSpPr>
        <p:spPr/>
        <p:txBody>
          <a:bodyPr/>
          <a:lstStyle/>
          <a:p>
            <a:pPr>
              <a:defRPr/>
            </a:pPr>
            <a:r>
              <a:rPr lang="en-US"/>
              <a:t>Stroustrup/Programming/2024/Chapter1</a:t>
            </a:r>
            <a:endParaRPr lang="en-US" dirty="0"/>
          </a:p>
        </p:txBody>
      </p:sp>
      <p:sp>
        <p:nvSpPr>
          <p:cNvPr id="5" name="Slide Number Placeholder 4">
            <a:extLst>
              <a:ext uri="{FF2B5EF4-FFF2-40B4-BE49-F238E27FC236}">
                <a16:creationId xmlns:a16="http://schemas.microsoft.com/office/drawing/2014/main" id="{091145D5-10B9-0452-BD78-8A94A38DCEF6}"/>
              </a:ext>
            </a:extLst>
          </p:cNvPr>
          <p:cNvSpPr>
            <a:spLocks noGrp="1"/>
          </p:cNvSpPr>
          <p:nvPr>
            <p:ph type="sldNum" sz="quarter" idx="12"/>
          </p:nvPr>
        </p:nvSpPr>
        <p:spPr/>
        <p:txBody>
          <a:bodyPr/>
          <a:lstStyle/>
          <a:p>
            <a:pPr>
              <a:defRPr/>
            </a:pPr>
            <a:fld id="{A8C42FC0-8146-4F40-AEAF-84E2EC83B2CA}" type="slidenum">
              <a:rPr lang="en-US" altLang="en-US" smtClean="0"/>
              <a:pPr>
                <a:defRPr/>
              </a:pPr>
              <a:t>40</a:t>
            </a:fld>
            <a:endParaRPr lang="en-US" altLang="en-US" dirty="0"/>
          </a:p>
        </p:txBody>
      </p:sp>
    </p:spTree>
    <p:extLst>
      <p:ext uri="{BB962C8B-B14F-4D97-AF65-F5344CB8AC3E}">
        <p14:creationId xmlns:p14="http://schemas.microsoft.com/office/powerpoint/2010/main" val="3718049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04FEC09-5825-29A5-9D9C-CB12E95629C8}"/>
              </a:ext>
            </a:extLst>
          </p:cNvPr>
          <p:cNvSpPr>
            <a:spLocks noGrp="1" noChangeArrowheads="1"/>
          </p:cNvSpPr>
          <p:nvPr>
            <p:ph type="title"/>
          </p:nvPr>
        </p:nvSpPr>
        <p:spPr/>
        <p:txBody>
          <a:bodyPr/>
          <a:lstStyle/>
          <a:p>
            <a:r>
              <a:rPr lang="en-US" altLang="en-US">
                <a:ea typeface="ＭＳ Ｐゴシック" panose="020B0600070205080204" pitchFamily="34" charset="-128"/>
              </a:rPr>
              <a:t>The next lecture</a:t>
            </a:r>
          </a:p>
        </p:txBody>
      </p:sp>
      <p:sp>
        <p:nvSpPr>
          <p:cNvPr id="48131" name="Rectangle 3">
            <a:extLst>
              <a:ext uri="{FF2B5EF4-FFF2-40B4-BE49-F238E27FC236}">
                <a16:creationId xmlns:a16="http://schemas.microsoft.com/office/drawing/2014/main" id="{3BD105A1-08C2-5A05-F9F6-0FDA28C628C9}"/>
              </a:ext>
            </a:extLst>
          </p:cNvPr>
          <p:cNvSpPr>
            <a:spLocks noGrp="1" noChangeArrowheads="1"/>
          </p:cNvSpPr>
          <p:nvPr>
            <p:ph idx="1"/>
          </p:nvPr>
        </p:nvSpPr>
        <p:spPr>
          <a:xfrm>
            <a:off x="533400" y="1825625"/>
            <a:ext cx="10820400" cy="4351338"/>
          </a:xfrm>
        </p:spPr>
        <p:txBody>
          <a:bodyPr/>
          <a:lstStyle/>
          <a:p>
            <a:r>
              <a:rPr lang="en-US" altLang="en-US">
                <a:ea typeface="ＭＳ Ｐゴシック" panose="020B0600070205080204" pitchFamily="34" charset="-128"/>
              </a:rPr>
              <a:t>Will talk about types, values, variables, declarations, simple input and output, very simple computations, and type safety.</a:t>
            </a:r>
          </a:p>
        </p:txBody>
      </p:sp>
      <p:sp>
        <p:nvSpPr>
          <p:cNvPr id="48132" name="Footer Placeholder 4">
            <a:extLst>
              <a:ext uri="{FF2B5EF4-FFF2-40B4-BE49-F238E27FC236}">
                <a16:creationId xmlns:a16="http://schemas.microsoft.com/office/drawing/2014/main" id="{17942C05-36D2-ACBF-B580-2F7E01C782B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48133" name="Slide Number Placeholder 5">
            <a:extLst>
              <a:ext uri="{FF2B5EF4-FFF2-40B4-BE49-F238E27FC236}">
                <a16:creationId xmlns:a16="http://schemas.microsoft.com/office/drawing/2014/main" id="{3B5BDC52-B634-A86F-1EE1-5ACC93E3AF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A07896A2-E35B-4473-9F9E-04F18BE9811D}"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41</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B66DABC-B488-536E-0D82-3A9F6DBC7E2C}"/>
              </a:ext>
            </a:extLst>
          </p:cNvPr>
          <p:cNvSpPr>
            <a:spLocks noGrp="1" noChangeArrowheads="1"/>
          </p:cNvSpPr>
          <p:nvPr>
            <p:ph type="title"/>
          </p:nvPr>
        </p:nvSpPr>
        <p:spPr>
          <a:xfrm>
            <a:off x="685800" y="0"/>
            <a:ext cx="10820400" cy="1371600"/>
          </a:xfrm>
        </p:spPr>
        <p:txBody>
          <a:bodyPr/>
          <a:lstStyle/>
          <a:p>
            <a:r>
              <a:rPr lang="en-US" altLang="en-US">
                <a:ea typeface="ＭＳ Ｐゴシック" panose="020B0600070205080204" pitchFamily="34" charset="-128"/>
              </a:rPr>
              <a:t>This is a course</a:t>
            </a:r>
          </a:p>
        </p:txBody>
      </p:sp>
      <p:sp>
        <p:nvSpPr>
          <p:cNvPr id="10243" name="Rectangle 3">
            <a:extLst>
              <a:ext uri="{FF2B5EF4-FFF2-40B4-BE49-F238E27FC236}">
                <a16:creationId xmlns:a16="http://schemas.microsoft.com/office/drawing/2014/main" id="{16EB9129-00F5-87FE-B7D9-AAA3AC73C65E}"/>
              </a:ext>
            </a:extLst>
          </p:cNvPr>
          <p:cNvSpPr>
            <a:spLocks noGrp="1" noChangeArrowheads="1"/>
          </p:cNvSpPr>
          <p:nvPr>
            <p:ph idx="1"/>
          </p:nvPr>
        </p:nvSpPr>
        <p:spPr>
          <a:xfrm>
            <a:off x="685800" y="1219200"/>
            <a:ext cx="9601200" cy="5181600"/>
          </a:xfrm>
        </p:spPr>
        <p:txBody>
          <a:bodyPr/>
          <a:lstStyle/>
          <a:p>
            <a:r>
              <a:rPr lang="en-US" altLang="en-US"/>
              <a:t>In Programming</a:t>
            </a:r>
          </a:p>
          <a:p>
            <a:r>
              <a:rPr lang="en-US" altLang="en-US"/>
              <a:t>For beginners</a:t>
            </a:r>
          </a:p>
          <a:p>
            <a:pPr lvl="1"/>
            <a:r>
              <a:rPr lang="en-US" altLang="en-US"/>
              <a:t>who want to become professionals</a:t>
            </a:r>
          </a:p>
          <a:p>
            <a:pPr lvl="2"/>
            <a:r>
              <a:rPr lang="en-US" altLang="en-US"/>
              <a:t>i.e., people who can produce systems that others will be happy using</a:t>
            </a:r>
          </a:p>
          <a:p>
            <a:pPr lvl="1"/>
            <a:r>
              <a:rPr lang="en-US" altLang="en-US"/>
              <a:t>who are assumed to be bright</a:t>
            </a:r>
          </a:p>
          <a:p>
            <a:pPr lvl="2"/>
            <a:r>
              <a:rPr lang="en-US" altLang="en-US"/>
              <a:t>Though not (necessarily) geniuses</a:t>
            </a:r>
          </a:p>
          <a:p>
            <a:pPr lvl="1"/>
            <a:r>
              <a:rPr lang="en-US" altLang="en-US"/>
              <a:t>who are willing to work hard</a:t>
            </a:r>
          </a:p>
          <a:p>
            <a:pPr lvl="2"/>
            <a:r>
              <a:rPr lang="en-US" altLang="en-US"/>
              <a:t>Though do need sleep occasionally, and take a normal course load</a:t>
            </a:r>
          </a:p>
          <a:p>
            <a:r>
              <a:rPr lang="en-US" altLang="en-US"/>
              <a:t>Using the C++ programming language</a:t>
            </a:r>
          </a:p>
        </p:txBody>
      </p:sp>
      <p:sp>
        <p:nvSpPr>
          <p:cNvPr id="10244" name="Footer Placeholder 4">
            <a:extLst>
              <a:ext uri="{FF2B5EF4-FFF2-40B4-BE49-F238E27FC236}">
                <a16:creationId xmlns:a16="http://schemas.microsoft.com/office/drawing/2014/main" id="{06480A2C-144F-BDF4-4115-BABC0A8994B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0245" name="Slide Number Placeholder 5">
            <a:extLst>
              <a:ext uri="{FF2B5EF4-FFF2-40B4-BE49-F238E27FC236}">
                <a16:creationId xmlns:a16="http://schemas.microsoft.com/office/drawing/2014/main" id="{81952E5E-037B-B5D2-3EFA-D59286A826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6A3AC120-EE83-4FD3-8348-F4DC0CA12BDB}"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5</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E02D351-0030-0996-CB6E-31D59B6490B3}"/>
              </a:ext>
            </a:extLst>
          </p:cNvPr>
          <p:cNvSpPr>
            <a:spLocks noGrp="1" noChangeArrowheads="1"/>
          </p:cNvSpPr>
          <p:nvPr>
            <p:ph type="title"/>
          </p:nvPr>
        </p:nvSpPr>
        <p:spPr>
          <a:xfrm>
            <a:off x="685800" y="0"/>
            <a:ext cx="10744200" cy="1371600"/>
          </a:xfrm>
        </p:spPr>
        <p:txBody>
          <a:bodyPr/>
          <a:lstStyle/>
          <a:p>
            <a:r>
              <a:rPr lang="en-US" altLang="en-US" b="1"/>
              <a:t>Not!</a:t>
            </a:r>
            <a:endParaRPr lang="en-US" altLang="en-US"/>
          </a:p>
        </p:txBody>
      </p:sp>
      <p:sp>
        <p:nvSpPr>
          <p:cNvPr id="52227" name="Rectangle 3">
            <a:extLst>
              <a:ext uri="{FF2B5EF4-FFF2-40B4-BE49-F238E27FC236}">
                <a16:creationId xmlns:a16="http://schemas.microsoft.com/office/drawing/2014/main" id="{5319A160-C931-3B8C-D8FB-B8AD46E4CBB4}"/>
              </a:ext>
            </a:extLst>
          </p:cNvPr>
          <p:cNvSpPr>
            <a:spLocks noGrp="1" noChangeArrowheads="1"/>
          </p:cNvSpPr>
          <p:nvPr>
            <p:ph idx="1"/>
          </p:nvPr>
        </p:nvSpPr>
        <p:spPr>
          <a:xfrm>
            <a:off x="685800" y="1447800"/>
            <a:ext cx="9525000" cy="4572000"/>
          </a:xfrm>
        </p:spPr>
        <p:txBody>
          <a:bodyPr rtlCol="0">
            <a:normAutofit lnSpcReduction="10000"/>
          </a:bodyPr>
          <a:lstStyle/>
          <a:p>
            <a:pPr fontAlgn="auto">
              <a:lnSpc>
                <a:spcPct val="80000"/>
              </a:lnSpc>
              <a:spcAft>
                <a:spcPts val="0"/>
              </a:spcAft>
              <a:defRPr/>
            </a:pPr>
            <a:r>
              <a:rPr lang="en-US" dirty="0">
                <a:ea typeface="ＭＳ Ｐゴシック" pitchFamily="34" charset="-128"/>
              </a:rPr>
              <a:t>A Washout course</a:t>
            </a:r>
          </a:p>
          <a:p>
            <a:pPr lvl="1" fontAlgn="auto">
              <a:lnSpc>
                <a:spcPct val="80000"/>
              </a:lnSpc>
              <a:spcAft>
                <a:spcPts val="0"/>
              </a:spcAft>
              <a:defRPr/>
            </a:pPr>
            <a:r>
              <a:rPr lang="ja-JP" altLang="en-US" dirty="0">
                <a:ea typeface="ＭＳ Ｐゴシック" pitchFamily="34" charset="-128"/>
              </a:rPr>
              <a:t>“</a:t>
            </a:r>
            <a:r>
              <a:rPr lang="en-US" altLang="ja-JP" dirty="0">
                <a:ea typeface="ＭＳ Ｐゴシック" pitchFamily="34" charset="-128"/>
              </a:rPr>
              <a:t>If you can get into the science/engineering parts of a university, you can handle this course</a:t>
            </a:r>
            <a:r>
              <a:rPr lang="ja-JP" altLang="en-US" dirty="0">
                <a:ea typeface="ＭＳ Ｐゴシック" pitchFamily="34" charset="-128"/>
              </a:rPr>
              <a:t>”</a:t>
            </a:r>
            <a:endParaRPr lang="en-US" altLang="ja-JP" dirty="0">
              <a:ea typeface="ＭＳ Ｐゴシック" pitchFamily="34" charset="-128"/>
            </a:endParaRPr>
          </a:p>
          <a:p>
            <a:pPr fontAlgn="auto">
              <a:lnSpc>
                <a:spcPct val="80000"/>
              </a:lnSpc>
              <a:spcAft>
                <a:spcPts val="0"/>
              </a:spcAft>
              <a:defRPr/>
            </a:pPr>
            <a:r>
              <a:rPr lang="en-US" dirty="0">
                <a:ea typeface="ＭＳ Ｐゴシック" pitchFamily="34" charset="-128"/>
              </a:rPr>
              <a:t>A course in</a:t>
            </a:r>
          </a:p>
          <a:p>
            <a:pPr lvl="1" fontAlgn="auto">
              <a:lnSpc>
                <a:spcPct val="80000"/>
              </a:lnSpc>
              <a:spcAft>
                <a:spcPts val="0"/>
              </a:spcAft>
              <a:defRPr/>
            </a:pPr>
            <a:r>
              <a:rPr lang="en-US" dirty="0">
                <a:ea typeface="ＭＳ Ｐゴシック" pitchFamily="34" charset="-128"/>
              </a:rPr>
              <a:t>The C++ programming language</a:t>
            </a:r>
          </a:p>
          <a:p>
            <a:pPr fontAlgn="auto">
              <a:lnSpc>
                <a:spcPct val="80000"/>
              </a:lnSpc>
              <a:spcAft>
                <a:spcPts val="0"/>
              </a:spcAft>
              <a:defRPr/>
            </a:pPr>
            <a:r>
              <a:rPr lang="en-US" dirty="0">
                <a:ea typeface="ＭＳ Ｐゴシック" pitchFamily="34" charset="-128"/>
              </a:rPr>
              <a:t>For students</a:t>
            </a:r>
          </a:p>
          <a:p>
            <a:pPr lvl="1" fontAlgn="auto">
              <a:lnSpc>
                <a:spcPct val="80000"/>
              </a:lnSpc>
              <a:spcAft>
                <a:spcPts val="0"/>
              </a:spcAft>
              <a:defRPr/>
            </a:pPr>
            <a:r>
              <a:rPr lang="en-US" dirty="0">
                <a:ea typeface="ＭＳ Ｐゴシック" pitchFamily="34" charset="-128"/>
              </a:rPr>
              <a:t>who want to become language lawyers</a:t>
            </a:r>
          </a:p>
          <a:p>
            <a:pPr lvl="2" fontAlgn="auto">
              <a:lnSpc>
                <a:spcPct val="80000"/>
              </a:lnSpc>
              <a:spcAft>
                <a:spcPts val="0"/>
              </a:spcAft>
              <a:defRPr/>
            </a:pPr>
            <a:r>
              <a:rPr lang="en-US" dirty="0">
                <a:ea typeface="ＭＳ Ｐゴシック" pitchFamily="34" charset="-128"/>
              </a:rPr>
              <a:t>We try not to get bogged down in technical obscurities</a:t>
            </a:r>
          </a:p>
          <a:p>
            <a:pPr lvl="1" fontAlgn="auto">
              <a:lnSpc>
                <a:spcPct val="80000"/>
              </a:lnSpc>
              <a:spcAft>
                <a:spcPts val="0"/>
              </a:spcAft>
              <a:defRPr/>
            </a:pPr>
            <a:r>
              <a:rPr lang="en-US" dirty="0">
                <a:ea typeface="ＭＳ Ｐゴシック" pitchFamily="34" charset="-128"/>
              </a:rPr>
              <a:t>who are assumed to be a bit dim and fairly lazy</a:t>
            </a:r>
          </a:p>
          <a:p>
            <a:pPr lvl="2" fontAlgn="auto">
              <a:lnSpc>
                <a:spcPct val="80000"/>
              </a:lnSpc>
              <a:spcAft>
                <a:spcPts val="0"/>
              </a:spcAft>
              <a:defRPr/>
            </a:pPr>
            <a:r>
              <a:rPr lang="en-US" dirty="0">
                <a:ea typeface="ＭＳ Ｐゴシック" pitchFamily="34" charset="-128"/>
              </a:rPr>
              <a:t>We try not to spoon feed</a:t>
            </a:r>
          </a:p>
          <a:p>
            <a:pPr fontAlgn="auto">
              <a:lnSpc>
                <a:spcPct val="80000"/>
              </a:lnSpc>
              <a:spcAft>
                <a:spcPts val="0"/>
              </a:spcAft>
              <a:defRPr/>
            </a:pPr>
            <a:r>
              <a:rPr lang="en-US" dirty="0">
                <a:ea typeface="ＭＳ Ｐゴシック" pitchFamily="34" charset="-128"/>
              </a:rPr>
              <a:t>Using</a:t>
            </a:r>
          </a:p>
          <a:p>
            <a:pPr lvl="1" fontAlgn="auto">
              <a:lnSpc>
                <a:spcPct val="80000"/>
              </a:lnSpc>
              <a:spcAft>
                <a:spcPts val="0"/>
              </a:spcAft>
              <a:defRPr/>
            </a:pPr>
            <a:r>
              <a:rPr lang="en-US" dirty="0">
                <a:ea typeface="ＭＳ Ｐゴシック" pitchFamily="34" charset="-128"/>
              </a:rPr>
              <a:t>Some untested software development methodologies and a lot of unnecessarily long words</a:t>
            </a:r>
          </a:p>
        </p:txBody>
      </p:sp>
      <p:sp>
        <p:nvSpPr>
          <p:cNvPr id="11268" name="Footer Placeholder 4">
            <a:extLst>
              <a:ext uri="{FF2B5EF4-FFF2-40B4-BE49-F238E27FC236}">
                <a16:creationId xmlns:a16="http://schemas.microsoft.com/office/drawing/2014/main" id="{847BD735-F202-8BA9-9FC6-CA14C36ABEF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1269" name="Slide Number Placeholder 5">
            <a:extLst>
              <a:ext uri="{FF2B5EF4-FFF2-40B4-BE49-F238E27FC236}">
                <a16:creationId xmlns:a16="http://schemas.microsoft.com/office/drawing/2014/main" id="{6A06A281-9E9D-2AEE-6B9F-0BB18EF4CD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7B152319-1A25-423E-ADA2-23BB2905CF9E}"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6</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762F2C-AE8D-EDC8-5D05-788448290872}"/>
              </a:ext>
            </a:extLst>
          </p:cNvPr>
          <p:cNvSpPr>
            <a:spLocks noGrp="1" noChangeArrowheads="1"/>
          </p:cNvSpPr>
          <p:nvPr>
            <p:ph type="title"/>
          </p:nvPr>
        </p:nvSpPr>
        <p:spPr>
          <a:xfrm>
            <a:off x="685800" y="0"/>
            <a:ext cx="10820400" cy="1143000"/>
          </a:xfrm>
        </p:spPr>
        <p:txBody>
          <a:bodyPr/>
          <a:lstStyle/>
          <a:p>
            <a:r>
              <a:rPr lang="en-US" altLang="en-US">
                <a:ea typeface="ＭＳ Ｐゴシック" panose="020B0600070205080204" pitchFamily="34" charset="-128"/>
              </a:rPr>
              <a:t>The Aims</a:t>
            </a:r>
          </a:p>
        </p:txBody>
      </p:sp>
      <p:sp>
        <p:nvSpPr>
          <p:cNvPr id="12291" name="Rectangle 3">
            <a:extLst>
              <a:ext uri="{FF2B5EF4-FFF2-40B4-BE49-F238E27FC236}">
                <a16:creationId xmlns:a16="http://schemas.microsoft.com/office/drawing/2014/main" id="{AAE14AAC-5781-7520-5E09-D882A32ACC76}"/>
              </a:ext>
            </a:extLst>
          </p:cNvPr>
          <p:cNvSpPr>
            <a:spLocks noGrp="1" noChangeArrowheads="1"/>
          </p:cNvSpPr>
          <p:nvPr>
            <p:ph idx="1"/>
          </p:nvPr>
        </p:nvSpPr>
        <p:spPr>
          <a:xfrm>
            <a:off x="609600" y="1219200"/>
            <a:ext cx="9829800" cy="4953000"/>
          </a:xfrm>
        </p:spPr>
        <p:txBody>
          <a:bodyPr/>
          <a:lstStyle/>
          <a:p>
            <a:pPr>
              <a:lnSpc>
                <a:spcPct val="80000"/>
              </a:lnSpc>
            </a:pPr>
            <a:r>
              <a:rPr lang="en-US" altLang="en-US">
                <a:ea typeface="ＭＳ Ｐゴシック" panose="020B0600070205080204" pitchFamily="34" charset="-128"/>
              </a:rPr>
              <a:t>Teach/learn</a:t>
            </a:r>
          </a:p>
          <a:p>
            <a:pPr lvl="1">
              <a:lnSpc>
                <a:spcPct val="80000"/>
              </a:lnSpc>
            </a:pPr>
            <a:r>
              <a:rPr lang="en-US" altLang="en-US">
                <a:ea typeface="ＭＳ Ｐゴシック" panose="020B0600070205080204" pitchFamily="34" charset="-128"/>
              </a:rPr>
              <a:t>Fundamental programming concepts</a:t>
            </a:r>
          </a:p>
          <a:p>
            <a:pPr lvl="1">
              <a:lnSpc>
                <a:spcPct val="80000"/>
              </a:lnSpc>
            </a:pPr>
            <a:r>
              <a:rPr lang="en-US" altLang="en-US">
                <a:ea typeface="ＭＳ Ｐゴシック" panose="020B0600070205080204" pitchFamily="34" charset="-128"/>
              </a:rPr>
              <a:t>Key useful techniques</a:t>
            </a:r>
          </a:p>
          <a:p>
            <a:pPr lvl="1">
              <a:lnSpc>
                <a:spcPct val="80000"/>
              </a:lnSpc>
            </a:pPr>
            <a:r>
              <a:rPr lang="en-US" altLang="en-US">
                <a:ea typeface="ＭＳ Ｐゴシック" panose="020B0600070205080204" pitchFamily="34" charset="-128"/>
              </a:rPr>
              <a:t>Basic Standard C++ facilities</a:t>
            </a:r>
          </a:p>
          <a:p>
            <a:pPr>
              <a:lnSpc>
                <a:spcPct val="80000"/>
              </a:lnSpc>
            </a:pPr>
            <a:r>
              <a:rPr lang="en-US" altLang="en-US">
                <a:ea typeface="ＭＳ Ｐゴシック" panose="020B0600070205080204" pitchFamily="34" charset="-128"/>
              </a:rPr>
              <a:t>After the course, you’</a:t>
            </a:r>
            <a:r>
              <a:rPr lang="en-US" altLang="ja-JP">
                <a:ea typeface="ＭＳ Ｐゴシック" panose="020B0600070205080204" pitchFamily="34" charset="-128"/>
              </a:rPr>
              <a:t>ll be able to</a:t>
            </a:r>
          </a:p>
          <a:p>
            <a:pPr lvl="1">
              <a:lnSpc>
                <a:spcPct val="80000"/>
              </a:lnSpc>
            </a:pPr>
            <a:r>
              <a:rPr lang="en-US" altLang="en-US">
                <a:ea typeface="ＭＳ Ｐゴシック" panose="020B0600070205080204" pitchFamily="34" charset="-128"/>
              </a:rPr>
              <a:t>Write small colloquial C++ programs</a:t>
            </a:r>
          </a:p>
          <a:p>
            <a:pPr lvl="1">
              <a:lnSpc>
                <a:spcPct val="80000"/>
              </a:lnSpc>
            </a:pPr>
            <a:r>
              <a:rPr lang="en-US" altLang="en-US">
                <a:ea typeface="ＭＳ Ｐゴシック" panose="020B0600070205080204" pitchFamily="34" charset="-128"/>
              </a:rPr>
              <a:t>Read much larger programs</a:t>
            </a:r>
          </a:p>
          <a:p>
            <a:pPr lvl="1">
              <a:lnSpc>
                <a:spcPct val="80000"/>
              </a:lnSpc>
            </a:pPr>
            <a:r>
              <a:rPr lang="en-US" altLang="en-US">
                <a:ea typeface="ＭＳ Ｐゴシック" panose="020B0600070205080204" pitchFamily="34" charset="-128"/>
              </a:rPr>
              <a:t>Learn the basics of many other languages by yourself</a:t>
            </a:r>
          </a:p>
          <a:p>
            <a:pPr lvl="1">
              <a:lnSpc>
                <a:spcPct val="80000"/>
              </a:lnSpc>
            </a:pPr>
            <a:r>
              <a:rPr lang="en-US" altLang="en-US">
                <a:ea typeface="ＭＳ Ｐゴシック" panose="020B0600070205080204" pitchFamily="34" charset="-128"/>
              </a:rPr>
              <a:t>Proceed with an </a:t>
            </a:r>
            <a:r>
              <a:rPr lang="ja-JP" altLang="en-US">
                <a:ea typeface="ＭＳ Ｐゴシック" panose="020B0600070205080204" pitchFamily="34" charset="-128"/>
              </a:rPr>
              <a:t>“</a:t>
            </a:r>
            <a:r>
              <a:rPr lang="en-US" altLang="ja-JP">
                <a:ea typeface="ＭＳ Ｐゴシック" panose="020B0600070205080204" pitchFamily="34" charset="-128"/>
              </a:rPr>
              <a:t>advanced</a:t>
            </a:r>
            <a:r>
              <a:rPr lang="ja-JP" altLang="en-US">
                <a:ea typeface="ＭＳ Ｐゴシック" panose="020B0600070205080204" pitchFamily="34" charset="-128"/>
              </a:rPr>
              <a:t>”</a:t>
            </a:r>
            <a:r>
              <a:rPr lang="en-US" altLang="ja-JP">
                <a:ea typeface="ＭＳ Ｐゴシック" panose="020B0600070205080204" pitchFamily="34" charset="-128"/>
              </a:rPr>
              <a:t> C++ programming course</a:t>
            </a:r>
          </a:p>
          <a:p>
            <a:pPr>
              <a:lnSpc>
                <a:spcPct val="80000"/>
              </a:lnSpc>
            </a:pPr>
            <a:r>
              <a:rPr lang="en-US" altLang="en-US">
                <a:ea typeface="ＭＳ Ｐゴシック" panose="020B0600070205080204" pitchFamily="34" charset="-128"/>
              </a:rPr>
              <a:t>After the course, you will </a:t>
            </a:r>
            <a:r>
              <a:rPr lang="en-US" altLang="en-US" b="1" i="1">
                <a:ea typeface="ＭＳ Ｐゴシック" panose="020B0600070205080204" pitchFamily="34" charset="-128"/>
              </a:rPr>
              <a:t>not</a:t>
            </a:r>
            <a:r>
              <a:rPr lang="en-US" altLang="en-US">
                <a:ea typeface="ＭＳ Ｐゴシック" panose="020B0600070205080204" pitchFamily="34" charset="-128"/>
              </a:rPr>
              <a:t> (yet) be</a:t>
            </a:r>
          </a:p>
          <a:p>
            <a:pPr lvl="1">
              <a:lnSpc>
                <a:spcPct val="80000"/>
              </a:lnSpc>
            </a:pPr>
            <a:r>
              <a:rPr lang="en-US" altLang="en-US">
                <a:ea typeface="ＭＳ Ｐゴシック" panose="020B0600070205080204" pitchFamily="34" charset="-128"/>
              </a:rPr>
              <a:t>An expert programmer</a:t>
            </a:r>
          </a:p>
          <a:p>
            <a:pPr lvl="1">
              <a:lnSpc>
                <a:spcPct val="80000"/>
              </a:lnSpc>
            </a:pPr>
            <a:r>
              <a:rPr lang="en-US" altLang="en-US">
                <a:ea typeface="ＭＳ Ｐゴシック" panose="020B0600070205080204" pitchFamily="34" charset="-128"/>
              </a:rPr>
              <a:t>A C++ language expert</a:t>
            </a:r>
          </a:p>
          <a:p>
            <a:pPr lvl="1">
              <a:lnSpc>
                <a:spcPct val="80000"/>
              </a:lnSpc>
            </a:pPr>
            <a:r>
              <a:rPr lang="en-US" altLang="en-US">
                <a:ea typeface="ＭＳ Ｐゴシック" panose="020B0600070205080204" pitchFamily="34" charset="-128"/>
              </a:rPr>
              <a:t>An expert user of advanced libraries</a:t>
            </a:r>
          </a:p>
        </p:txBody>
      </p:sp>
      <p:sp>
        <p:nvSpPr>
          <p:cNvPr id="12292" name="Footer Placeholder 4">
            <a:extLst>
              <a:ext uri="{FF2B5EF4-FFF2-40B4-BE49-F238E27FC236}">
                <a16:creationId xmlns:a16="http://schemas.microsoft.com/office/drawing/2014/main" id="{A26003A9-80C3-B90A-577D-BAA83A7CA7D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2293" name="Slide Number Placeholder 5">
            <a:extLst>
              <a:ext uri="{FF2B5EF4-FFF2-40B4-BE49-F238E27FC236}">
                <a16:creationId xmlns:a16="http://schemas.microsoft.com/office/drawing/2014/main" id="{DC6EB842-4333-B9BE-33E0-2DAC6D0FAD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136B418F-2034-45E8-A3CE-508382F2CA7E}"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7</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FDCCEAA-A677-A4F1-3717-4367D2F235C2}"/>
              </a:ext>
            </a:extLst>
          </p:cNvPr>
          <p:cNvSpPr>
            <a:spLocks noGrp="1" noChangeArrowheads="1"/>
          </p:cNvSpPr>
          <p:nvPr>
            <p:ph type="title"/>
          </p:nvPr>
        </p:nvSpPr>
        <p:spPr>
          <a:xfrm>
            <a:off x="685800" y="0"/>
            <a:ext cx="10820400" cy="1143000"/>
          </a:xfrm>
        </p:spPr>
        <p:txBody>
          <a:bodyPr/>
          <a:lstStyle/>
          <a:p>
            <a:r>
              <a:rPr lang="en-US" altLang="en-US">
                <a:ea typeface="ＭＳ Ｐゴシック" panose="020B0600070205080204" pitchFamily="34" charset="-128"/>
              </a:rPr>
              <a:t>The Means</a:t>
            </a:r>
          </a:p>
        </p:txBody>
      </p:sp>
      <p:sp>
        <p:nvSpPr>
          <p:cNvPr id="13315" name="Rectangle 3">
            <a:extLst>
              <a:ext uri="{FF2B5EF4-FFF2-40B4-BE49-F238E27FC236}">
                <a16:creationId xmlns:a16="http://schemas.microsoft.com/office/drawing/2014/main" id="{D5C6D5F1-AE0B-D617-9599-8C8CEACF8D5D}"/>
              </a:ext>
            </a:extLst>
          </p:cNvPr>
          <p:cNvSpPr>
            <a:spLocks noGrp="1" noChangeArrowheads="1"/>
          </p:cNvSpPr>
          <p:nvPr>
            <p:ph idx="1"/>
          </p:nvPr>
        </p:nvSpPr>
        <p:spPr>
          <a:xfrm>
            <a:off x="609600" y="1219200"/>
            <a:ext cx="8458200" cy="4648200"/>
          </a:xfrm>
        </p:spPr>
        <p:txBody>
          <a:bodyPr/>
          <a:lstStyle/>
          <a:p>
            <a:r>
              <a:rPr lang="en-US" altLang="en-US" dirty="0">
                <a:ea typeface="ＭＳ Ｐゴシック" panose="020B0600070205080204" pitchFamily="34" charset="-128"/>
              </a:rPr>
              <a:t>Lectures</a:t>
            </a:r>
          </a:p>
          <a:p>
            <a:pPr lvl="1"/>
            <a:r>
              <a:rPr lang="en-US" altLang="en-US" dirty="0">
                <a:ea typeface="ＭＳ Ｐゴシック" panose="020B0600070205080204" pitchFamily="34" charset="-128"/>
              </a:rPr>
              <a:t>Attend every one</a:t>
            </a:r>
          </a:p>
          <a:p>
            <a:r>
              <a:rPr lang="en-US" altLang="en-US" dirty="0">
                <a:ea typeface="ＭＳ Ｐゴシック" panose="020B0600070205080204" pitchFamily="34" charset="-128"/>
              </a:rPr>
              <a:t>Notes/Chapters</a:t>
            </a:r>
          </a:p>
          <a:p>
            <a:pPr lvl="1"/>
            <a:r>
              <a:rPr lang="en-US" altLang="en-US" dirty="0">
                <a:ea typeface="ＭＳ Ｐゴシック" panose="020B0600070205080204" pitchFamily="34" charset="-128"/>
              </a:rPr>
              <a:t>Read a chapter ahead (about one per lecture)</a:t>
            </a:r>
          </a:p>
          <a:p>
            <a:pPr lvl="1"/>
            <a:r>
              <a:rPr lang="en-US" altLang="en-US" dirty="0">
                <a:ea typeface="ＭＳ Ｐゴシック" panose="020B0600070205080204" pitchFamily="34" charset="-128"/>
              </a:rPr>
              <a:t>Read the chapter again after each lecture</a:t>
            </a:r>
          </a:p>
          <a:p>
            <a:pPr lvl="1"/>
            <a:r>
              <a:rPr lang="en-US" altLang="en-US" dirty="0">
                <a:ea typeface="ＭＳ Ｐゴシック" panose="020B0600070205080204" pitchFamily="34" charset="-128"/>
              </a:rPr>
              <a:t>Feedback is welcome (typos, bugs, suggestions, etc.)</a:t>
            </a:r>
          </a:p>
        </p:txBody>
      </p:sp>
      <p:sp>
        <p:nvSpPr>
          <p:cNvPr id="13316" name="Footer Placeholder 4">
            <a:extLst>
              <a:ext uri="{FF2B5EF4-FFF2-40B4-BE49-F238E27FC236}">
                <a16:creationId xmlns:a16="http://schemas.microsoft.com/office/drawing/2014/main" id="{357B096D-3BE0-C301-6D71-93829A7D0C1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3317" name="Slide Number Placeholder 5">
            <a:extLst>
              <a:ext uri="{FF2B5EF4-FFF2-40B4-BE49-F238E27FC236}">
                <a16:creationId xmlns:a16="http://schemas.microsoft.com/office/drawing/2014/main" id="{8A9DBCA3-5F64-98BE-749A-42F861BEF5F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24049EA5-F347-4DD7-91AC-43C85FDDEBDA}"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8</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B8191DA-11C8-F4EF-1219-A9A952AC2D43}"/>
              </a:ext>
            </a:extLst>
          </p:cNvPr>
          <p:cNvSpPr>
            <a:spLocks noGrp="1" noChangeArrowheads="1"/>
          </p:cNvSpPr>
          <p:nvPr>
            <p:ph type="title"/>
          </p:nvPr>
        </p:nvSpPr>
        <p:spPr>
          <a:xfrm>
            <a:off x="685800" y="0"/>
            <a:ext cx="10820400" cy="1143000"/>
          </a:xfrm>
        </p:spPr>
        <p:txBody>
          <a:bodyPr/>
          <a:lstStyle/>
          <a:p>
            <a:r>
              <a:rPr lang="en-US" altLang="en-US">
                <a:ea typeface="ＭＳ Ｐゴシック" panose="020B0600070205080204" pitchFamily="34" charset="-128"/>
              </a:rPr>
              <a:t>The Means (Cont.)</a:t>
            </a:r>
          </a:p>
        </p:txBody>
      </p:sp>
      <p:sp>
        <p:nvSpPr>
          <p:cNvPr id="14339" name="Rectangle 3">
            <a:extLst>
              <a:ext uri="{FF2B5EF4-FFF2-40B4-BE49-F238E27FC236}">
                <a16:creationId xmlns:a16="http://schemas.microsoft.com/office/drawing/2014/main" id="{B8BE2889-9C93-2DF9-E6FD-B4220CCAD272}"/>
              </a:ext>
            </a:extLst>
          </p:cNvPr>
          <p:cNvSpPr>
            <a:spLocks noGrp="1" noChangeArrowheads="1"/>
          </p:cNvSpPr>
          <p:nvPr>
            <p:ph idx="1"/>
          </p:nvPr>
        </p:nvSpPr>
        <p:spPr>
          <a:xfrm>
            <a:off x="685800" y="990600"/>
            <a:ext cx="9525000" cy="5638800"/>
          </a:xfrm>
        </p:spPr>
        <p:txBody>
          <a:bodyPr/>
          <a:lstStyle/>
          <a:p>
            <a:r>
              <a:rPr lang="en-US" altLang="en-US" dirty="0">
                <a:ea typeface="ＭＳ Ｐゴシック" panose="020B0600070205080204" pitchFamily="34" charset="-128"/>
              </a:rPr>
              <a:t>Work</a:t>
            </a:r>
          </a:p>
          <a:p>
            <a:pPr lvl="1"/>
            <a:r>
              <a:rPr lang="en-US" altLang="en-US" dirty="0">
                <a:ea typeface="ＭＳ Ｐゴシック" panose="020B0600070205080204" pitchFamily="34" charset="-128"/>
              </a:rPr>
              <a:t>Review questions in chapters</a:t>
            </a:r>
          </a:p>
          <a:p>
            <a:pPr lvl="1"/>
            <a:r>
              <a:rPr lang="en-US" altLang="en-US" dirty="0">
                <a:ea typeface="ＭＳ Ｐゴシック" panose="020B0600070205080204" pitchFamily="34" charset="-128"/>
              </a:rPr>
              <a:t>Review </a:t>
            </a:r>
            <a:r>
              <a:rPr lang="ja-JP" altLang="en-US" dirty="0">
                <a:ea typeface="ＭＳ Ｐゴシック" panose="020B0600070205080204" pitchFamily="34" charset="-128"/>
              </a:rPr>
              <a:t>“</a:t>
            </a:r>
            <a:r>
              <a:rPr lang="en-US" altLang="ja-JP" dirty="0">
                <a:ea typeface="ＭＳ Ｐゴシック" panose="020B0600070205080204" pitchFamily="34" charset="-128"/>
              </a:rPr>
              <a:t>Terms</a:t>
            </a:r>
            <a:r>
              <a:rPr lang="ja-JP" altLang="en-US" dirty="0">
                <a:ea typeface="ＭＳ Ｐゴシック" panose="020B0600070205080204" pitchFamily="34" charset="-128"/>
              </a:rPr>
              <a:t>”</a:t>
            </a:r>
            <a:r>
              <a:rPr lang="en-US" altLang="ja-JP" dirty="0">
                <a:ea typeface="ＭＳ Ｐゴシック" panose="020B0600070205080204" pitchFamily="34" charset="-128"/>
              </a:rPr>
              <a:t> in Chapters</a:t>
            </a:r>
          </a:p>
          <a:p>
            <a:pPr lvl="1"/>
            <a:r>
              <a:rPr lang="en-US" altLang="en-US" dirty="0">
                <a:ea typeface="ＭＳ Ｐゴシック" panose="020B0600070205080204" pitchFamily="34" charset="-128"/>
              </a:rPr>
              <a:t>Drills</a:t>
            </a:r>
          </a:p>
          <a:p>
            <a:pPr lvl="2"/>
            <a:r>
              <a:rPr lang="en-US" altLang="en-US" dirty="0">
                <a:ea typeface="ＭＳ Ｐゴシック" panose="020B0600070205080204" pitchFamily="34" charset="-128"/>
              </a:rPr>
              <a:t>Always do the drills</a:t>
            </a:r>
          </a:p>
          <a:p>
            <a:pPr lvl="2"/>
            <a:r>
              <a:rPr lang="en-US" altLang="en-US" dirty="0">
                <a:ea typeface="ＭＳ Ｐゴシック" panose="020B0600070205080204" pitchFamily="34" charset="-128"/>
              </a:rPr>
              <a:t>Always do the drills before the exercises</a:t>
            </a:r>
          </a:p>
          <a:p>
            <a:pPr lvl="1"/>
            <a:r>
              <a:rPr lang="en-US" altLang="en-US" dirty="0">
                <a:ea typeface="ＭＳ Ｐゴシック" panose="020B0600070205080204" pitchFamily="34" charset="-128"/>
              </a:rPr>
              <a:t>Exercises	</a:t>
            </a:r>
          </a:p>
          <a:p>
            <a:r>
              <a:rPr lang="en-US" altLang="en-US" dirty="0">
                <a:ea typeface="ＭＳ Ｐゴシック" panose="020B0600070205080204" pitchFamily="34" charset="-128"/>
              </a:rPr>
              <a:t>Course specific</a:t>
            </a:r>
          </a:p>
          <a:p>
            <a:pPr lvl="1"/>
            <a:r>
              <a:rPr lang="en-US" altLang="en-US" dirty="0">
                <a:ea typeface="ＭＳ Ｐゴシック" panose="020B0600070205080204" pitchFamily="34" charset="-128"/>
              </a:rPr>
              <a:t>Projects</a:t>
            </a:r>
          </a:p>
          <a:p>
            <a:pPr lvl="2"/>
            <a:r>
              <a:rPr lang="en-US" altLang="en-US" dirty="0">
                <a:ea typeface="ＭＳ Ｐゴシック" panose="020B0600070205080204" pitchFamily="34" charset="-128"/>
              </a:rPr>
              <a:t>That</a:t>
            </a:r>
            <a:r>
              <a:rPr lang="ja-JP" altLang="en-US" dirty="0">
                <a:ea typeface="ＭＳ Ｐゴシック" panose="020B0600070205080204" pitchFamily="34" charset="-128"/>
              </a:rPr>
              <a:t>’</a:t>
            </a:r>
            <a:r>
              <a:rPr lang="en-US" altLang="ja-JP" dirty="0">
                <a:ea typeface="ＭＳ Ｐゴシック" panose="020B0600070205080204" pitchFamily="34" charset="-128"/>
              </a:rPr>
              <a:t>s where the most fun and the best learning takes place</a:t>
            </a:r>
          </a:p>
          <a:p>
            <a:pPr lvl="1"/>
            <a:r>
              <a:rPr lang="en-US" altLang="en-US" dirty="0">
                <a:ea typeface="ＭＳ Ｐゴシック" panose="020B0600070205080204" pitchFamily="34" charset="-128"/>
              </a:rPr>
              <a:t>Quizzes</a:t>
            </a:r>
          </a:p>
          <a:p>
            <a:pPr lvl="1"/>
            <a:r>
              <a:rPr lang="en-US" altLang="en-US" dirty="0">
                <a:ea typeface="ＭＳ Ｐゴシック" panose="020B0600070205080204" pitchFamily="34" charset="-128"/>
              </a:rPr>
              <a:t>Exams</a:t>
            </a:r>
          </a:p>
        </p:txBody>
      </p:sp>
      <p:sp>
        <p:nvSpPr>
          <p:cNvPr id="14340" name="Footer Placeholder 4">
            <a:extLst>
              <a:ext uri="{FF2B5EF4-FFF2-40B4-BE49-F238E27FC236}">
                <a16:creationId xmlns:a16="http://schemas.microsoft.com/office/drawing/2014/main" id="{5A884C44-E3AD-A11F-511D-2BDA8015D7E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r>
              <a:rPr lang="en-US" altLang="en-US" sz="1400">
                <a:latin typeface="Arial" panose="020B0604020202020204" pitchFamily="34" charset="0"/>
                <a:ea typeface="ＭＳ Ｐゴシック" panose="020B0600070205080204" pitchFamily="34" charset="-128"/>
              </a:rPr>
              <a:t>Stroustrup/Programming/2024/Chapter1</a:t>
            </a:r>
          </a:p>
        </p:txBody>
      </p:sp>
      <p:sp>
        <p:nvSpPr>
          <p:cNvPr id="14341" name="Slide Number Placeholder 5">
            <a:extLst>
              <a:ext uri="{FF2B5EF4-FFF2-40B4-BE49-F238E27FC236}">
                <a16:creationId xmlns:a16="http://schemas.microsoft.com/office/drawing/2014/main" id="{80833968-6F72-68DE-715D-AD992B2A458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fontAlgn="base">
              <a:lnSpc>
                <a:spcPct val="100000"/>
              </a:lnSpc>
              <a:spcBef>
                <a:spcPct val="0"/>
              </a:spcBef>
              <a:spcAft>
                <a:spcPct val="0"/>
              </a:spcAft>
              <a:buFontTx/>
              <a:buNone/>
            </a:pPr>
            <a:fld id="{A757F9AD-914A-4F50-9940-172DC7681614}" type="slidenum">
              <a:rPr lang="en-US" altLang="en-US" sz="1400">
                <a:latin typeface="Arial" panose="020B0604020202020204" pitchFamily="34" charset="0"/>
                <a:ea typeface="ＭＳ Ｐゴシック" panose="020B0600070205080204" pitchFamily="34" charset="-128"/>
              </a:rPr>
              <a:pPr fontAlgn="base">
                <a:lnSpc>
                  <a:spcPct val="100000"/>
                </a:lnSpc>
                <a:spcBef>
                  <a:spcPct val="0"/>
                </a:spcBef>
                <a:spcAft>
                  <a:spcPct val="0"/>
                </a:spcAft>
                <a:buFontTx/>
                <a:buNone/>
              </a:pPr>
              <a:t>9</a:t>
            </a:fld>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PPP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5358</TotalTime>
  <Words>3285</Words>
  <Application>Microsoft Office PowerPoint</Application>
  <PresentationFormat>Widescreen</PresentationFormat>
  <Paragraphs>493</Paragraphs>
  <Slides>41</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MS PGothic</vt:lpstr>
      <vt:lpstr>Aptos</vt:lpstr>
      <vt:lpstr>Aptos Display</vt:lpstr>
      <vt:lpstr>Arial</vt:lpstr>
      <vt:lpstr>Calibri</vt:lpstr>
      <vt:lpstr>Times New Roman</vt:lpstr>
      <vt:lpstr>Times-Italic</vt:lpstr>
      <vt:lpstr>Wingdings</vt:lpstr>
      <vt:lpstr>PPP3</vt:lpstr>
      <vt:lpstr>Chapter 1 – Hello, World!</vt:lpstr>
      <vt:lpstr>To the teacher</vt:lpstr>
      <vt:lpstr>Abstract</vt:lpstr>
      <vt:lpstr>Overview</vt:lpstr>
      <vt:lpstr>This is a course</vt:lpstr>
      <vt:lpstr>Not!</vt:lpstr>
      <vt:lpstr>The Aims</vt:lpstr>
      <vt:lpstr>The Means</vt:lpstr>
      <vt:lpstr>The Means (Cont.)</vt:lpstr>
      <vt:lpstr>Cooperate on Learning</vt:lpstr>
      <vt:lpstr>Rough course outline</vt:lpstr>
      <vt:lpstr>Rough course outline (Cont.)</vt:lpstr>
      <vt:lpstr>Promises</vt:lpstr>
      <vt:lpstr>More Promises</vt:lpstr>
      <vt:lpstr>Feedback request</vt:lpstr>
      <vt:lpstr>Why programming?</vt:lpstr>
      <vt:lpstr>Ships</vt:lpstr>
      <vt:lpstr>Aerospace</vt:lpstr>
      <vt:lpstr>Cars (distributed computers with wheels)</vt:lpstr>
      <vt:lpstr>Phones</vt:lpstr>
      <vt:lpstr>Graphics, animation, and games</vt:lpstr>
      <vt:lpstr>Commerce, finance, and governance </vt:lpstr>
      <vt:lpstr>Medicine</vt:lpstr>
      <vt:lpstr>Energy</vt:lpstr>
      <vt:lpstr>Science</vt:lpstr>
      <vt:lpstr>Foundations</vt:lpstr>
      <vt:lpstr>Laptops, tablets, workstations, servers, …</vt:lpstr>
      <vt:lpstr>Why C++ ?</vt:lpstr>
      <vt:lpstr>Why C++ ?</vt:lpstr>
      <vt:lpstr>Where is C++ Used?</vt:lpstr>
      <vt:lpstr>A first program – complete</vt:lpstr>
      <vt:lpstr>A first program – older style</vt:lpstr>
      <vt:lpstr>A first program – use while learning</vt:lpstr>
      <vt:lpstr>A first program – older style</vt:lpstr>
      <vt:lpstr>Hello, world!</vt:lpstr>
      <vt:lpstr>Hello world</vt:lpstr>
      <vt:lpstr>Compilation and linking</vt:lpstr>
      <vt:lpstr>So what is programming?</vt:lpstr>
      <vt:lpstr>Programming</vt:lpstr>
      <vt:lpstr>Support</vt:lpstr>
      <vt:lpstr>The next lecture</vt:lpstr>
    </vt:vector>
  </TitlesOfParts>
  <Company>AT&amp;T Labs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dc:title>
  <dc:creator>Bjarne Stroustrup</dc:creator>
  <cp:lastModifiedBy>Bjarne Stroustrup</cp:lastModifiedBy>
  <cp:revision>124</cp:revision>
  <dcterms:created xsi:type="dcterms:W3CDTF">2003-10-21T23:25:40Z</dcterms:created>
  <dcterms:modified xsi:type="dcterms:W3CDTF">2024-04-03T19:50:38Z</dcterms:modified>
</cp:coreProperties>
</file>